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853" r:id="rId4"/>
    <p:sldMasterId id="2147484884" r:id="rId5"/>
    <p:sldMasterId id="2147484919" r:id="rId6"/>
    <p:sldMasterId id="2147484936" r:id="rId7"/>
  </p:sldMasterIdLst>
  <p:notesMasterIdLst>
    <p:notesMasterId r:id="rId53"/>
  </p:notesMasterIdLst>
  <p:sldIdLst>
    <p:sldId id="2134805203" r:id="rId8"/>
    <p:sldId id="2146847555" r:id="rId9"/>
    <p:sldId id="2146847574" r:id="rId10"/>
    <p:sldId id="2146847551" r:id="rId11"/>
    <p:sldId id="2146847554" r:id="rId12"/>
    <p:sldId id="2146847557" r:id="rId13"/>
    <p:sldId id="2146847558" r:id="rId14"/>
    <p:sldId id="2146847559" r:id="rId15"/>
    <p:sldId id="2146847560" r:id="rId16"/>
    <p:sldId id="2146847580" r:id="rId17"/>
    <p:sldId id="2146847561" r:id="rId18"/>
    <p:sldId id="2146847586" r:id="rId19"/>
    <p:sldId id="2146847575" r:id="rId20"/>
    <p:sldId id="2147468547" r:id="rId21"/>
    <p:sldId id="2147468548" r:id="rId22"/>
    <p:sldId id="2147468587" r:id="rId23"/>
    <p:sldId id="2147468589" r:id="rId24"/>
    <p:sldId id="2147468590" r:id="rId25"/>
    <p:sldId id="2076137257" r:id="rId26"/>
    <p:sldId id="2147468592" r:id="rId27"/>
    <p:sldId id="2146847576" r:id="rId28"/>
    <p:sldId id="2146847587" r:id="rId29"/>
    <p:sldId id="267" r:id="rId30"/>
    <p:sldId id="268" r:id="rId31"/>
    <p:sldId id="271" r:id="rId32"/>
    <p:sldId id="269" r:id="rId33"/>
    <p:sldId id="2146847566" r:id="rId34"/>
    <p:sldId id="2146847582" r:id="rId35"/>
    <p:sldId id="270" r:id="rId36"/>
    <p:sldId id="2146847567" r:id="rId37"/>
    <p:sldId id="2146847568" r:id="rId38"/>
    <p:sldId id="2146847583" r:id="rId39"/>
    <p:sldId id="2146847569" r:id="rId40"/>
    <p:sldId id="1866" r:id="rId41"/>
    <p:sldId id="2147468591" r:id="rId42"/>
    <p:sldId id="2146847590" r:id="rId43"/>
    <p:sldId id="2146847571" r:id="rId44"/>
    <p:sldId id="2146847588" r:id="rId45"/>
    <p:sldId id="2146847577" r:id="rId46"/>
    <p:sldId id="2146847589" r:id="rId47"/>
    <p:sldId id="2146847573" r:id="rId48"/>
    <p:sldId id="2146847556" r:id="rId49"/>
    <p:sldId id="2146847584" r:id="rId50"/>
    <p:sldId id="2146847578" r:id="rId51"/>
    <p:sldId id="214141137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8D4FA"/>
    <a:srgbClr val="FFFFFF"/>
    <a:srgbClr val="00B050"/>
    <a:srgbClr val="F5F5F5"/>
    <a:srgbClr val="BDBFC5"/>
    <a:srgbClr val="006BE1"/>
    <a:srgbClr val="03234C"/>
    <a:srgbClr val="182A54"/>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E0C79F-1045-0000-D565-A5281AC049E6}" v="4" dt="2021-05-14T17:12:03.249"/>
    <p1510:client id="{AAE0C79F-70E2-0000-D771-44468C853C56}" v="12" dt="2021-05-14T17:27:26.438"/>
    <p1510:client id="{EDEA764D-8FF9-4FC9-B0E5-BC71612F2035}" v="437" dt="2021-05-12T15:51:08.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37" autoAdjust="0"/>
    <p:restoredTop sz="94660"/>
  </p:normalViewPr>
  <p:slideViewPr>
    <p:cSldViewPr snapToGrid="0">
      <p:cViewPr varScale="1">
        <p:scale>
          <a:sx n="84" d="100"/>
          <a:sy n="84" d="100"/>
        </p:scale>
        <p:origin x="96"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CEABD-F5EA-49C1-874C-F3C0CC61A6B1}" type="datetimeFigureOut">
              <a:rPr lang="en-GB" smtClean="0"/>
              <a:t>14/05/2021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E0FAC-F8ED-423F-8EF1-B460E9F73FD0}" type="slidenum">
              <a:rPr lang="en-GB" smtClean="0"/>
              <a:t>‹#›</a:t>
            </a:fld>
            <a:endParaRPr lang="en-GB" dirty="0"/>
          </a:p>
        </p:txBody>
      </p:sp>
    </p:spTree>
    <p:extLst>
      <p:ext uri="{BB962C8B-B14F-4D97-AF65-F5344CB8AC3E}">
        <p14:creationId xmlns:p14="http://schemas.microsoft.com/office/powerpoint/2010/main" val="589247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2BE0F-E063-4522-AF59-07EF4C502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269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2BE0F-E063-4522-AF59-07EF4C502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81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2BE0F-E063-4522-AF59-07EF4C502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80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2BE0F-E063-4522-AF59-07EF4C502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00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2BE0F-E063-4522-AF59-07EF4C502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96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+400 connectors, </a:t>
            </a:r>
            <a:r>
              <a:rPr lang="en-US" dirty="0" err="1"/>
              <a:t>microsoft</a:t>
            </a:r>
            <a:r>
              <a:rPr lang="en-US" dirty="0"/>
              <a:t> e </a:t>
            </a:r>
            <a:r>
              <a:rPr lang="en-US" dirty="0" err="1"/>
              <a:t>nao</a:t>
            </a:r>
            <a:r>
              <a:rPr lang="en-US" dirty="0"/>
              <a:t> </a:t>
            </a:r>
            <a:r>
              <a:rPr lang="en-US" dirty="0" err="1"/>
              <a:t>microsoft</a:t>
            </a:r>
            <a:endParaRPr lang="en-US" dirty="0"/>
          </a:p>
          <a:p>
            <a:endParaRPr lang="en-US" sz="900" kern="1200" dirty="0">
              <a:solidFill>
                <a:schemeClr val="tx1"/>
              </a:solidFill>
              <a:latin typeface="Segoe UI" panose="020B0502040204020203" pitchFamily="34" charset="0"/>
              <a:ea typeface="+mn-ea"/>
              <a:cs typeface="Segoe UI Light" panose="020B0502040204020203" pitchFamily="34" charset="0"/>
            </a:endParaRPr>
          </a:p>
          <a:p>
            <a:r>
              <a:rPr lang="en-US" sz="900" kern="1200" dirty="0" err="1">
                <a:solidFill>
                  <a:schemeClr val="tx1"/>
                </a:solidFill>
                <a:latin typeface="Segoe UI" panose="020B0502040204020203" pitchFamily="34" charset="0"/>
                <a:ea typeface="+mn-ea"/>
                <a:cs typeface="Segoe UI Light" panose="020B0502040204020203" pitchFamily="34" charset="0"/>
              </a:rPr>
              <a:t>Ecossistema</a:t>
            </a:r>
            <a:r>
              <a:rPr lang="en-US" sz="900" kern="1200" dirty="0">
                <a:solidFill>
                  <a:schemeClr val="tx1"/>
                </a:solidFill>
                <a:latin typeface="Segoe UI" panose="020B0502040204020203" pitchFamily="34" charset="0"/>
                <a:ea typeface="+mn-ea"/>
                <a:cs typeface="Segoe UI Light" panose="020B0502040204020203" pitchFamily="34" charset="0"/>
              </a:rPr>
              <a:t> </a:t>
            </a:r>
            <a:r>
              <a:rPr lang="en-US" sz="900" kern="1200" dirty="0" err="1">
                <a:solidFill>
                  <a:schemeClr val="tx1"/>
                </a:solidFill>
                <a:latin typeface="Segoe UI" panose="020B0502040204020203" pitchFamily="34" charset="0"/>
                <a:ea typeface="+mn-ea"/>
                <a:cs typeface="Segoe UI Light" panose="020B0502040204020203" pitchFamily="34" charset="0"/>
              </a:rPr>
              <a:t>aberto</a:t>
            </a:r>
            <a:r>
              <a:rPr lang="en-US" sz="900" kern="1200" dirty="0">
                <a:solidFill>
                  <a:schemeClr val="tx1"/>
                </a:solidFill>
                <a:latin typeface="Segoe UI" panose="020B0502040204020203" pitchFamily="34" charset="0"/>
                <a:ea typeface="+mn-ea"/>
                <a:cs typeface="Segoe UI Light" panose="020B0502040204020203" pitchFamily="34" charset="0"/>
              </a:rPr>
              <a:t> para </a:t>
            </a:r>
            <a:r>
              <a:rPr lang="en-US" sz="900" kern="1200" dirty="0" err="1">
                <a:solidFill>
                  <a:schemeClr val="tx1"/>
                </a:solidFill>
                <a:latin typeface="Segoe UI" panose="020B0502040204020203" pitchFamily="34" charset="0"/>
                <a:ea typeface="+mn-ea"/>
                <a:cs typeface="Segoe UI Light" panose="020B0502040204020203" pitchFamily="34" charset="0"/>
              </a:rPr>
              <a:t>submissao</a:t>
            </a:r>
            <a:r>
              <a:rPr lang="en-US" sz="900" kern="1200" dirty="0">
                <a:solidFill>
                  <a:schemeClr val="tx1"/>
                </a:solidFill>
                <a:latin typeface="Segoe UI" panose="020B0502040204020203" pitchFamily="34" charset="0"/>
                <a:ea typeface="+mn-ea"/>
                <a:cs typeface="Segoe UI Light" panose="020B0502040204020203" pitchFamily="34" charset="0"/>
              </a:rPr>
              <a:t> de </a:t>
            </a:r>
            <a:r>
              <a:rPr lang="en-US" sz="900" kern="1200" dirty="0" err="1">
                <a:solidFill>
                  <a:schemeClr val="tx1"/>
                </a:solidFill>
                <a:latin typeface="Segoe UI" panose="020B0502040204020203" pitchFamily="34" charset="0"/>
                <a:ea typeface="+mn-ea"/>
                <a:cs typeface="Segoe UI Light" panose="020B0502040204020203" pitchFamily="34" charset="0"/>
              </a:rPr>
              <a:t>novos</a:t>
            </a:r>
            <a:r>
              <a:rPr lang="en-US" sz="900" kern="1200" dirty="0">
                <a:solidFill>
                  <a:schemeClr val="tx1"/>
                </a:solidFill>
                <a:latin typeface="Segoe UI" panose="020B0502040204020203" pitchFamily="34" charset="0"/>
                <a:ea typeface="+mn-ea"/>
                <a:cs typeface="Segoe UI Light" panose="020B0502040204020203" pitchFamily="34" charset="0"/>
              </a:rPr>
              <a:t> connectors</a:t>
            </a:r>
          </a:p>
          <a:p>
            <a:endParaRPr lang="en-US" sz="900" kern="1200" dirty="0">
              <a:solidFill>
                <a:schemeClr val="tx1"/>
              </a:solidFill>
              <a:latin typeface="Segoe UI" panose="020B0502040204020203" pitchFamily="34" charset="0"/>
              <a:ea typeface="+mn-ea"/>
              <a:cs typeface="Segoe UI Light" panose="020B0502040204020203" pitchFamily="34" charset="0"/>
            </a:endParaRPr>
          </a:p>
          <a:p>
            <a:r>
              <a:rPr lang="en-US" sz="900" kern="1200" dirty="0">
                <a:solidFill>
                  <a:schemeClr val="tx1"/>
                </a:solidFill>
                <a:latin typeface="Segoe UI" panose="020B0502040204020203" pitchFamily="34" charset="0"/>
                <a:ea typeface="+mn-ea"/>
                <a:cs typeface="Segoe UI Light" panose="020B0502040204020203" pitchFamily="34" charset="0"/>
              </a:rPr>
              <a:t>Fortemente </a:t>
            </a:r>
            <a:r>
              <a:rPr lang="en-US" sz="900" kern="1200" dirty="0" err="1">
                <a:solidFill>
                  <a:schemeClr val="tx1"/>
                </a:solidFill>
                <a:latin typeface="Segoe UI" panose="020B0502040204020203" pitchFamily="34" charset="0"/>
                <a:ea typeface="+mn-ea"/>
                <a:cs typeface="Segoe UI Light" panose="020B0502040204020203" pitchFamily="34" charset="0"/>
              </a:rPr>
              <a:t>integrado</a:t>
            </a:r>
            <a:r>
              <a:rPr lang="en-US" sz="900" kern="1200" dirty="0">
                <a:solidFill>
                  <a:schemeClr val="tx1"/>
                </a:solidFill>
                <a:latin typeface="Segoe UI" panose="020B0502040204020203" pitchFamily="34" charset="0"/>
                <a:ea typeface="+mn-ea"/>
                <a:cs typeface="Segoe UI Light" panose="020B0502040204020203" pitchFamily="34" charset="0"/>
              </a:rPr>
              <a:t> com o </a:t>
            </a:r>
            <a:r>
              <a:rPr lang="en-US" sz="900" kern="1200" dirty="0" err="1">
                <a:solidFill>
                  <a:schemeClr val="tx1"/>
                </a:solidFill>
                <a:latin typeface="Segoe UI" panose="020B0502040204020203" pitchFamily="34" charset="0"/>
                <a:ea typeface="+mn-ea"/>
                <a:cs typeface="Segoe UI Light" panose="020B0502040204020203" pitchFamily="34" charset="0"/>
              </a:rPr>
              <a:t>ecossystema</a:t>
            </a:r>
            <a:r>
              <a:rPr lang="en-US" sz="900" kern="1200" dirty="0">
                <a:solidFill>
                  <a:schemeClr val="tx1"/>
                </a:solidFill>
                <a:latin typeface="Segoe UI" panose="020B0502040204020203" pitchFamily="34" charset="0"/>
                <a:ea typeface="+mn-ea"/>
                <a:cs typeface="Segoe UI Light" panose="020B0502040204020203" pitchFamily="34" charset="0"/>
              </a:rPr>
              <a:t> </a:t>
            </a:r>
            <a:r>
              <a:rPr lang="en-US" sz="900" kern="1200" dirty="0" err="1">
                <a:solidFill>
                  <a:schemeClr val="tx1"/>
                </a:solidFill>
                <a:latin typeface="Segoe UI" panose="020B0502040204020203" pitchFamily="34" charset="0"/>
                <a:ea typeface="+mn-ea"/>
                <a:cs typeface="Segoe UI Light" panose="020B0502040204020203" pitchFamily="34" charset="0"/>
              </a:rPr>
              <a:t>microsoft</a:t>
            </a:r>
            <a:endParaRPr lang="en-US" sz="900" kern="1200" dirty="0">
              <a:solidFill>
                <a:schemeClr val="tx1"/>
              </a:solidFill>
              <a:latin typeface="Segoe UI" panose="020B0502040204020203" pitchFamily="34" charset="0"/>
              <a:ea typeface="+mn-ea"/>
              <a:cs typeface="Segoe UI Light" panose="020B0502040204020203" pitchFamily="34" charset="0"/>
            </a:endParaRPr>
          </a:p>
          <a:p>
            <a:endParaRPr lang="en-US" sz="900" kern="1200" dirty="0">
              <a:solidFill>
                <a:schemeClr val="tx1"/>
              </a:solidFill>
              <a:latin typeface="Segoe UI" panose="020B0502040204020203" pitchFamily="34" charset="0"/>
              <a:ea typeface="+mn-ea"/>
              <a:cs typeface="Segoe UI Light" panose="020B0502040204020203" pitchFamily="34" charset="0"/>
            </a:endParaRPr>
          </a:p>
          <a:p>
            <a:r>
              <a:rPr lang="en-US" sz="900" kern="1200" dirty="0">
                <a:solidFill>
                  <a:schemeClr val="tx1"/>
                </a:solidFill>
                <a:latin typeface="Segoe UI" panose="020B0502040204020203" pitchFamily="34" charset="0"/>
                <a:ea typeface="+mn-ea"/>
                <a:cs typeface="Segoe UI Light" panose="020B0502040204020203" pitchFamily="34" charset="0"/>
              </a:rPr>
              <a:t>Custom connectors</a:t>
            </a:r>
          </a:p>
          <a:p>
            <a:endParaRPr lang="en-US" sz="900" kern="1200" dirty="0">
              <a:solidFill>
                <a:schemeClr val="tx1"/>
              </a:solidFill>
              <a:latin typeface="Segoe UI" panose="020B0502040204020203" pitchFamily="34" charset="0"/>
              <a:ea typeface="+mn-ea"/>
              <a:cs typeface="Segoe UI Light" panose="020B0502040204020203" pitchFamily="34" charset="0"/>
            </a:endParaRPr>
          </a:p>
          <a:p>
            <a:r>
              <a:rPr lang="en-US" sz="900" kern="1200" dirty="0">
                <a:solidFill>
                  <a:schemeClr val="tx1"/>
                </a:solidFill>
                <a:latin typeface="Segoe UI" panose="020B0502040204020203" pitchFamily="34" charset="0"/>
                <a:ea typeface="+mn-ea"/>
                <a:cs typeface="Segoe UI Light" panose="020B0502040204020203" pitchFamily="34" charset="0"/>
              </a:rPr>
              <a:t>Dado on-premises</a:t>
            </a:r>
          </a:p>
          <a:p>
            <a:endParaRPr lang="en-US" dirty="0"/>
          </a:p>
        </p:txBody>
      </p:sp>
      <p:sp>
        <p:nvSpPr>
          <p:cNvPr id="4" name="Header Placeholder 3"/>
          <p:cNvSpPr>
            <a:spLocks noGrp="1"/>
          </p:cNvSpPr>
          <p:nvPr>
            <p:ph type="hdr" sz="quarter" idx="10"/>
          </p:nvPr>
        </p:nvSpPr>
        <p:spPr/>
        <p:txBody>
          <a:bodyPr/>
          <a:lstStyle/>
          <a:p>
            <a:pPr marL="0" marR="0" lvl="0" indent="0" algn="l" defTabSz="9484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92817" marR="0" lvl="0" indent="0" algn="l" defTabSz="9481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8473"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8473" rtl="0" eaLnBrk="1" fontAlgn="auto" latinLnBrk="0" hangingPunct="1">
                <a:lnSpc>
                  <a:spcPct val="100000"/>
                </a:lnSpc>
                <a:spcBef>
                  <a:spcPts val="0"/>
                </a:spcBef>
                <a:spcAft>
                  <a:spcPts val="0"/>
                </a:spcAft>
                <a:buClrTx/>
                <a:buSzTx/>
                <a:buFontTx/>
                <a:buNone/>
                <a:tabLst/>
                <a:defRPr/>
              </a:pPr>
              <a:t>5/14/2021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84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847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690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5/14/2021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5/14/2021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1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18" name="Picture 17" descr="Hot air balloons">
            <a:extLst>
              <a:ext uri="{FF2B5EF4-FFF2-40B4-BE49-F238E27FC236}">
                <a16:creationId xmlns:a16="http://schemas.microsoft.com/office/drawing/2014/main" id="{B4BCCA7A-564C-4BAB-AD98-57ADEBE5C2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56150" y="0"/>
            <a:ext cx="743585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505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162861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055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143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91360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81284778"/>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527458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40758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543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16886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6798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a:extLst>
              <a:ext uri="{FF2B5EF4-FFF2-40B4-BE49-F238E27FC236}">
                <a16:creationId xmlns:a16="http://schemas.microsoft.com/office/drawing/2014/main" id="{738D0DBF-CABF-4887-8603-0F6DD4596E06}"/>
              </a:ext>
            </a:extLst>
          </p:cNvPr>
          <p:cNvSpPr>
            <a:spLocks noGrp="1"/>
          </p:cNvSpPr>
          <p:nvPr>
            <p:ph type="title" hasCustomPrompt="1"/>
          </p:nvPr>
        </p:nvSpPr>
        <p:spPr>
          <a:xfrm>
            <a:off x="588264" y="2548653"/>
            <a:ext cx="4167886" cy="984885"/>
          </a:xfrm>
        </p:spPr>
        <p:txBody>
          <a:bodyPr wrap="square" anchor="b" anchorCtr="0">
            <a:spAutoFit/>
          </a:bodyPr>
          <a:lstStyle>
            <a:lvl1pPr>
              <a:defRPr sz="3200">
                <a:gradFill>
                  <a:gsLst>
                    <a:gs pos="91000">
                      <a:schemeClr val="tx1"/>
                    </a:gs>
                    <a:gs pos="0">
                      <a:schemeClr val="tx1"/>
                    </a:gs>
                  </a:gsLst>
                  <a:lin ang="5400000" scaled="0"/>
                </a:gradFill>
              </a:defRPr>
            </a:lvl1pPr>
          </a:lstStyle>
          <a:p>
            <a:r>
              <a:rPr lang="en-US"/>
              <a:t>Event name or presentation title </a:t>
            </a:r>
          </a:p>
        </p:txBody>
      </p:sp>
      <p:sp>
        <p:nvSpPr>
          <p:cNvPr id="10" name="Text Placeholder 4">
            <a:extLst>
              <a:ext uri="{FF2B5EF4-FFF2-40B4-BE49-F238E27FC236}">
                <a16:creationId xmlns:a16="http://schemas.microsoft.com/office/drawing/2014/main" id="{F503E128-90B1-4D40-90C6-50FFD9811E18}"/>
              </a:ext>
            </a:extLst>
          </p:cNvPr>
          <p:cNvSpPr>
            <a:spLocks noGrp="1"/>
          </p:cNvSpPr>
          <p:nvPr>
            <p:ph type="body" sz="quarter" idx="12" hasCustomPrompt="1"/>
          </p:nvPr>
        </p:nvSpPr>
        <p:spPr>
          <a:xfrm>
            <a:off x="582042" y="3962400"/>
            <a:ext cx="417410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Picture 2" descr="Hang glider over mountains">
            <a:extLst>
              <a:ext uri="{FF2B5EF4-FFF2-40B4-BE49-F238E27FC236}">
                <a16:creationId xmlns:a16="http://schemas.microsoft.com/office/drawing/2014/main" id="{0D176CCD-6C9D-4097-96DB-2DE7D327F6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2505682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98043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7103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5405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8485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44726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96262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219239"/>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57091"/>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8008625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6277703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550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4889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371690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858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7873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768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4778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6265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8851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2832808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33345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499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420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114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800" strike="noStrike" spc="-49" baseline="0">
                <a:solidFill>
                  <a:schemeClr val="tx2"/>
                </a:solidFill>
                <a:latin typeface="+mj-lt"/>
              </a:defRPr>
            </a:lvl1pPr>
          </a:lstStyle>
          <a:p>
            <a:r>
              <a:rPr lang="en-US"/>
              <a:t>Microsoft Flow</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800"/>
            </a:lvl1pPr>
            <a:lvl2pPr>
              <a:defRPr sz="18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52520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800"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229673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2000"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400" b="0" spc="0">
                <a:solidFill>
                  <a:schemeClr val="tx2"/>
                </a:solidFill>
                <a:latin typeface="+mj-lt"/>
              </a:defRPr>
            </a:lvl1pPr>
            <a:lvl2pPr marL="0" indent="0">
              <a:lnSpc>
                <a:spcPts val="1765"/>
              </a:lnSpc>
              <a:spcBef>
                <a:spcPts val="0"/>
              </a:spcBef>
              <a:buNone/>
              <a:defRPr sz="1400"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85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100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476118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9565974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805289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358434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F5A6217-3085-43D0-8942-A587E1FC4498}"/>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12"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1F5A6217-3085-43D0-8942-A587E1FC44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457201" y="384684"/>
            <a:ext cx="11277600" cy="403137"/>
          </a:xfrm>
          <a:ln w="3175">
            <a:noFill/>
          </a:ln>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6546122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7865572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9634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08764403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199363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416288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2067627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2"/>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0" name="Footer Placeholder 2">
            <a:extLst>
              <a:ext uri="{FF2B5EF4-FFF2-40B4-BE49-F238E27FC236}">
                <a16:creationId xmlns:a16="http://schemas.microsoft.com/office/drawing/2014/main" id="{85D82C4C-9867-4FC8-98BD-3C2741DD2B83}"/>
              </a:ext>
            </a:extLst>
          </p:cNvPr>
          <p:cNvSpPr txBox="1">
            <a:spLocks/>
          </p:cNvSpPr>
          <p:nvPr userDrawn="1"/>
        </p:nvSpPr>
        <p:spPr>
          <a:xfrm>
            <a:off x="4206338" y="6523896"/>
            <a:ext cx="3779324" cy="231036"/>
          </a:xfrm>
          <a:prstGeom prst="rect">
            <a:avLst/>
          </a:prstGeom>
        </p:spPr>
        <p:txBody>
          <a:bodyPr vert="horz" lIns="91440" tIns="45720" rIns="91440" bIns="45720" rtlCol="0" anchor="ctr"/>
          <a:lstStyle>
            <a:defPPr>
              <a:defRPr lang="en-US"/>
            </a:defPPr>
            <a:lvl1pPr marL="0" algn="ctr" defTabSz="914367" rtl="0" eaLnBrk="1" latinLnBrk="0" hangingPunct="1">
              <a:defRPr sz="900" i="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 2020 Microsoft Corporation. All rights reserved. </a:t>
            </a:r>
          </a:p>
        </p:txBody>
      </p:sp>
    </p:spTree>
    <p:extLst>
      <p:ext uri="{BB962C8B-B14F-4D97-AF65-F5344CB8AC3E}">
        <p14:creationId xmlns:p14="http://schemas.microsoft.com/office/powerpoint/2010/main" val="116452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ivider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0471-28A3-4E69-89FF-8ED8F5645289}"/>
              </a:ext>
            </a:extLst>
          </p:cNvPr>
          <p:cNvSpPr>
            <a:spLocks noGrp="1"/>
          </p:cNvSpPr>
          <p:nvPr>
            <p:ph type="title"/>
          </p:nvPr>
        </p:nvSpPr>
        <p:spPr>
          <a:xfrm>
            <a:off x="2800386" y="3152001"/>
            <a:ext cx="6591228" cy="553998"/>
          </a:xfrm>
        </p:spPr>
        <p:txBody>
          <a:bodyPr wrap="none" tIns="0" rIns="0" bIns="0" anchor="t">
            <a:spAutoFit/>
          </a:bodyPr>
          <a:lstStyle>
            <a:lvl1pPr algn="ctr">
              <a:lnSpc>
                <a:spcPct val="90000"/>
              </a:lnSpc>
              <a:defRPr sz="4000">
                <a:solidFill>
                  <a:schemeClr val="bg1"/>
                </a:solidFill>
                <a:latin typeface="+mj-lt"/>
              </a:defRPr>
            </a:lvl1pPr>
          </a:lstStyle>
          <a:p>
            <a:r>
              <a:rPr lang="en-US"/>
              <a:t>Click to edit Master title style</a:t>
            </a:r>
          </a:p>
        </p:txBody>
      </p:sp>
      <p:sp>
        <p:nvSpPr>
          <p:cNvPr id="3" name="Rectangle 2">
            <a:extLst>
              <a:ext uri="{FF2B5EF4-FFF2-40B4-BE49-F238E27FC236}">
                <a16:creationId xmlns:a16="http://schemas.microsoft.com/office/drawing/2014/main" id="{3118AD47-7F4F-46C0-8EDA-6B626CA9D2A1}"/>
              </a:ext>
            </a:extLst>
          </p:cNvPr>
          <p:cNvSpPr/>
          <p:nvPr userDrawn="1"/>
        </p:nvSpPr>
        <p:spPr bwMode="auto">
          <a:xfrm>
            <a:off x="5606213" y="2548781"/>
            <a:ext cx="979575" cy="108842"/>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2">
            <a:extLst>
              <a:ext uri="{FF2B5EF4-FFF2-40B4-BE49-F238E27FC236}">
                <a16:creationId xmlns:a16="http://schemas.microsoft.com/office/drawing/2014/main" id="{D3BC16B3-F2A1-4516-A7FF-DD722743D824}"/>
              </a:ext>
            </a:extLst>
          </p:cNvPr>
          <p:cNvSpPr txBox="1">
            <a:spLocks/>
          </p:cNvSpPr>
          <p:nvPr userDrawn="1"/>
        </p:nvSpPr>
        <p:spPr>
          <a:xfrm>
            <a:off x="4206338" y="6523896"/>
            <a:ext cx="3779324" cy="231036"/>
          </a:xfrm>
          <a:prstGeom prst="rect">
            <a:avLst/>
          </a:prstGeom>
        </p:spPr>
        <p:txBody>
          <a:bodyPr vert="horz" lIns="91440" tIns="45720" rIns="91440" bIns="45720" rtlCol="0" anchor="ctr"/>
          <a:lstStyle>
            <a:defPPr>
              <a:defRPr lang="en-US"/>
            </a:defPPr>
            <a:lvl1pPr marL="0" algn="ctr" defTabSz="914367" rtl="0" eaLnBrk="1" latinLnBrk="0" hangingPunct="1">
              <a:defRPr sz="900" i="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 2020 Microsoft Corporation. All rights reserved. </a:t>
            </a:r>
          </a:p>
        </p:txBody>
      </p:sp>
    </p:spTree>
    <p:extLst>
      <p:ext uri="{BB962C8B-B14F-4D97-AF65-F5344CB8AC3E}">
        <p14:creationId xmlns:p14="http://schemas.microsoft.com/office/powerpoint/2010/main" val="16376004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8" name="Footer Placeholder 2">
            <a:extLst>
              <a:ext uri="{FF2B5EF4-FFF2-40B4-BE49-F238E27FC236}">
                <a16:creationId xmlns:a16="http://schemas.microsoft.com/office/drawing/2014/main" id="{8DC1F2C8-A252-40C2-91F2-E320F5717C79}"/>
              </a:ext>
            </a:extLst>
          </p:cNvPr>
          <p:cNvSpPr txBox="1">
            <a:spLocks/>
          </p:cNvSpPr>
          <p:nvPr userDrawn="1"/>
        </p:nvSpPr>
        <p:spPr>
          <a:xfrm>
            <a:off x="4206338" y="6523896"/>
            <a:ext cx="3779324" cy="231036"/>
          </a:xfrm>
          <a:prstGeom prst="rect">
            <a:avLst/>
          </a:prstGeom>
        </p:spPr>
        <p:txBody>
          <a:bodyPr vert="horz" lIns="91440" tIns="45720" rIns="91440" bIns="45720" rtlCol="0" anchor="ctr"/>
          <a:lstStyle>
            <a:defPPr>
              <a:defRPr lang="en-US"/>
            </a:defPPr>
            <a:lvl1pPr marL="0" algn="ctr" defTabSz="914367" rtl="0" eaLnBrk="1" latinLnBrk="0" hangingPunct="1">
              <a:defRPr sz="900" i="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 2020 Microsoft Corporation. All rights reserved. </a:t>
            </a:r>
          </a:p>
        </p:txBody>
      </p:sp>
    </p:spTree>
    <p:extLst>
      <p:ext uri="{BB962C8B-B14F-4D97-AF65-F5344CB8AC3E}">
        <p14:creationId xmlns:p14="http://schemas.microsoft.com/office/powerpoint/2010/main" val="562296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3738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462456" y="3105657"/>
            <a:ext cx="623887" cy="6880806"/>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063721" y="536713"/>
            <a:ext cx="1687791" cy="61437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AA9A598A-021F-4DC3-870F-A92052CD1778}"/>
              </a:ext>
            </a:extLst>
          </p:cNvPr>
          <p:cNvSpPr txBox="1"/>
          <p:nvPr userDrawn="1"/>
        </p:nvSpPr>
        <p:spPr>
          <a:xfrm>
            <a:off x="591567" y="2435664"/>
            <a:ext cx="4174108" cy="1107996"/>
          </a:xfrm>
          <a:prstGeom prst="rect">
            <a:avLst/>
          </a:prstGeom>
          <a:noFill/>
        </p:spPr>
        <p:txBody>
          <a:bodyPr wrap="square" lIns="0" tIns="0" rIns="0" bIns="0" rtlCol="0">
            <a:spAutoFit/>
          </a:bodyPr>
          <a:lstStyle/>
          <a:p>
            <a:pPr algn="l"/>
            <a:r>
              <a:rPr lang="en-US" sz="3600" dirty="0">
                <a:latin typeface="+mj-lt"/>
              </a:rPr>
              <a:t>Microsoft Business Application Summit</a:t>
            </a:r>
            <a:endParaRPr lang="en-US" sz="36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id="{6D09D0DB-93AA-4AB3-9E83-3FF45384D804}"/>
              </a:ext>
            </a:extLst>
          </p:cNvPr>
          <p:cNvSpPr txBox="1"/>
          <p:nvPr userDrawn="1"/>
        </p:nvSpPr>
        <p:spPr>
          <a:xfrm>
            <a:off x="591567" y="3971925"/>
            <a:ext cx="29231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July 22–24, 2018</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Seattle, WA</a:t>
            </a:r>
          </a:p>
        </p:txBody>
      </p:sp>
    </p:spTree>
    <p:extLst>
      <p:ext uri="{BB962C8B-B14F-4D97-AF65-F5344CB8AC3E}">
        <p14:creationId xmlns:p14="http://schemas.microsoft.com/office/powerpoint/2010/main" val="1492985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333995" y="0"/>
            <a:ext cx="6858005"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634345"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4634345"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1842387" y="326312"/>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333997" y="0"/>
            <a:ext cx="6880807" cy="6858003"/>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40285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57729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4706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802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071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064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14443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32061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3611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59302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95444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a:t>
            </a:r>
            <a:br>
              <a:rPr lang="en-US" dirty="0"/>
            </a:br>
            <a:r>
              <a:rPr lang="en-US" dirty="0"/>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92812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E33709-AF7A-4321-8BD8-2CFDE9972492}"/>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9371307D-71B8-445B-A278-AACA24BB8A8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3DE831E2-97BD-435D-A91F-A8B016E4E58A}"/>
              </a:ext>
            </a:extLst>
          </p:cNvPr>
          <p:cNvSpPr>
            <a:spLocks noGrp="1"/>
          </p:cNvSpPr>
          <p:nvPr>
            <p:ph type="dt" sz="half" idx="10"/>
          </p:nvPr>
        </p:nvSpPr>
        <p:spPr/>
        <p:txBody>
          <a:bodyPr/>
          <a:lstStyle/>
          <a:p>
            <a:fld id="{D4D397A0-F2B6-4841-8082-EAC7BCBD12BC}" type="datetimeFigureOut">
              <a:rPr lang="en-US" smtClean="0"/>
              <a:t>5/14/2021</a:t>
            </a:fld>
            <a:endParaRPr lang="en-US"/>
          </a:p>
        </p:txBody>
      </p:sp>
      <p:sp>
        <p:nvSpPr>
          <p:cNvPr id="5" name="Espaço Reservado para Rodapé 4">
            <a:extLst>
              <a:ext uri="{FF2B5EF4-FFF2-40B4-BE49-F238E27FC236}">
                <a16:creationId xmlns:a16="http://schemas.microsoft.com/office/drawing/2014/main" id="{9CD0C5A4-02CC-40CE-92DC-B55766E7AD84}"/>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26E87036-6A7D-404A-B01B-E5CBF6B1A2FE}"/>
              </a:ext>
            </a:extLst>
          </p:cNvPr>
          <p:cNvSpPr>
            <a:spLocks noGrp="1"/>
          </p:cNvSpPr>
          <p:nvPr>
            <p:ph type="sldNum" sz="quarter" idx="12"/>
          </p:nvPr>
        </p:nvSpPr>
        <p:spPr/>
        <p:txBody>
          <a:bodyPr/>
          <a:lstStyle/>
          <a:p>
            <a:fld id="{05165452-0392-43E7-82FA-D8F33EA33DBB}" type="slidenum">
              <a:rPr lang="en-US" smtClean="0"/>
              <a:t>‹#›</a:t>
            </a:fld>
            <a:endParaRPr lang="en-US"/>
          </a:p>
        </p:txBody>
      </p:sp>
    </p:spTree>
    <p:extLst>
      <p:ext uri="{BB962C8B-B14F-4D97-AF65-F5344CB8AC3E}">
        <p14:creationId xmlns:p14="http://schemas.microsoft.com/office/powerpoint/2010/main" val="26625632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185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2582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0801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80258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208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292869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279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fld id="{550ADE0A-E2C9-45AB-9EB4-F14ED6C42F48}" type="datetimeFigureOut">
              <a:rPr lang="en-US" smtClean="0"/>
              <a:t>5/14/2021</a:t>
            </a:fld>
            <a:endParaRPr lang="en-US"/>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fld id="{D87274CC-F6AE-4A0C-A56D-1A2DA1183931}" type="slidenum">
              <a:rPr lang="en-US" smtClean="0"/>
              <a:t>‹#›</a:t>
            </a:fld>
            <a:endParaRPr lang="en-US"/>
          </a:p>
        </p:txBody>
      </p:sp>
    </p:spTree>
    <p:extLst>
      <p:ext uri="{BB962C8B-B14F-4D97-AF65-F5344CB8AC3E}">
        <p14:creationId xmlns:p14="http://schemas.microsoft.com/office/powerpoint/2010/main" val="4283809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 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rcRect/>
          <a:stretch/>
        </p:blipFill>
        <p:spPr bwMode="invGray">
          <a:xfrm>
            <a:off x="1"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66380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943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image" Target="../media/image7.emf"/><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image" Target="../media/image6.jpeg"/><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image" Target="../media/image1.emf"/><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theme" Target="../theme/theme2.xml"/><Relationship Id="rId8" Type="http://schemas.openxmlformats.org/officeDocument/2006/relationships/slideLayout" Target="../slideLayouts/slideLayout15.xml"/><Relationship Id="rId3"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image" Target="../media/image19.pn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theme" Target="../theme/theme3.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theme" Target="../theme/theme4.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image" Target="../media/image2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94425673"/>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60" r:id="rId4"/>
    <p:sldLayoutId id="2147484882" r:id="rId5"/>
    <p:sldLayoutId id="2147484880" r:id="rId6"/>
    <p:sldLayoutId id="2147484883"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2917">
                <a:schemeClr val="tx1"/>
              </a:gs>
              <a:gs pos="3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2917">
                <a:schemeClr val="tx1"/>
              </a:gs>
              <a:gs pos="3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2917">
                <a:schemeClr val="tx1"/>
              </a:gs>
              <a:gs pos="3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7"/>
          <a:srcRect l="52412" r="13395"/>
          <a:stretch/>
        </p:blipFill>
        <p:spPr>
          <a:xfrm>
            <a:off x="1" y="0"/>
            <a:ext cx="4168773" cy="6857999"/>
          </a:xfrm>
          <a:prstGeom prst="rect">
            <a:avLst/>
          </a:prstGeom>
        </p:spPr>
      </p:pic>
      <p:sp>
        <p:nvSpPr>
          <p:cNvPr id="10" name="Rectangle 9" hidden="1">
            <a:extLst>
              <a:ext uri="{FF2B5EF4-FFF2-40B4-BE49-F238E27FC236}">
                <a16:creationId xmlns:a16="http://schemas.microsoft.com/office/drawing/2014/main" id="{40B5B392-170D-1B46-B85B-302940DB6B94}"/>
              </a:ext>
            </a:extLst>
          </p:cNvPr>
          <p:cNvSpPr/>
          <p:nvPr userDrawn="1"/>
        </p:nvSpPr>
        <p:spPr bwMode="auto">
          <a:xfrm>
            <a:off x="-20168" y="-15002"/>
            <a:ext cx="4189832" cy="6885438"/>
          </a:xfrm>
          <a:prstGeom prst="rect">
            <a:avLst/>
          </a:prstGeom>
          <a:solidFill>
            <a:srgbClr val="FFFFFF">
              <a:lumMod val="85000"/>
            </a:srgbClr>
          </a:solidFill>
          <a:ln w="9525" cap="flat" cmpd="sng" algn="ctr">
            <a:solidFill>
              <a:srgbClr val="000000"/>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11" name="Picture 10" hidden="1">
            <a:extLst>
              <a:ext uri="{FF2B5EF4-FFF2-40B4-BE49-F238E27FC236}">
                <a16:creationId xmlns:a16="http://schemas.microsoft.com/office/drawing/2014/main" id="{F3AEBBE1-51E6-DF45-833B-6329453968CF}"/>
              </a:ext>
            </a:extLst>
          </p:cNvPr>
          <p:cNvPicPr>
            <a:picLocks noChangeAspect="1"/>
          </p:cNvPicPr>
          <p:nvPr userDrawn="1"/>
        </p:nvPicPr>
        <p:blipFill rotWithShape="1">
          <a:blip r:embed="rId38" cstate="screen">
            <a:extLst>
              <a:ext uri="{28A0092B-C50C-407E-A947-70E740481C1C}">
                <a14:useLocalDpi xmlns:a14="http://schemas.microsoft.com/office/drawing/2010/main"/>
              </a:ext>
            </a:extLst>
          </a:blip>
          <a:srcRect l="-2740" t="-3303" r="2740" b="50590"/>
          <a:stretch/>
        </p:blipFill>
        <p:spPr>
          <a:xfrm>
            <a:off x="-133320" y="27439"/>
            <a:ext cx="4129914" cy="6857999"/>
          </a:xfrm>
          <a:prstGeom prst="rect">
            <a:avLst/>
          </a:prstGeom>
        </p:spPr>
      </p:pic>
      <p:sp>
        <p:nvSpPr>
          <p:cNvPr id="7" name="TextBox 6">
            <a:extLst>
              <a:ext uri="{FF2B5EF4-FFF2-40B4-BE49-F238E27FC236}">
                <a16:creationId xmlns:a16="http://schemas.microsoft.com/office/drawing/2014/main" id="{972EDA97-CD11-854A-B605-72FC3AC3FD6A}"/>
              </a:ext>
            </a:extLst>
          </p:cNvPr>
          <p:cNvSpPr txBox="1"/>
          <p:nvPr userDrawn="1">
            <p:extLst>
              <p:ext uri="{1162E1C5-73C7-4A58-AE30-91384D911F3F}">
                <p184:classification xmlns:p184="http://schemas.microsoft.com/office/powerpoint/2018/4/main" val="ftr"/>
              </p:ext>
            </p:extLst>
          </p:nvPr>
        </p:nvSpPr>
        <p:spPr>
          <a:xfrm>
            <a:off x="0" y="6736080"/>
            <a:ext cx="1052513"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Classified as Confidential</a:t>
            </a:r>
          </a:p>
        </p:txBody>
      </p:sp>
    </p:spTree>
    <p:extLst>
      <p:ext uri="{BB962C8B-B14F-4D97-AF65-F5344CB8AC3E}">
        <p14:creationId xmlns:p14="http://schemas.microsoft.com/office/powerpoint/2010/main" val="1318579041"/>
      </p:ext>
    </p:extLst>
  </p:cSld>
  <p:clrMap bg1="dk1" tx1="lt1" bg2="dk2" tx2="lt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 id="2147484896" r:id="rId12"/>
    <p:sldLayoutId id="2147484897" r:id="rId13"/>
    <p:sldLayoutId id="2147484898" r:id="rId14"/>
    <p:sldLayoutId id="2147484899" r:id="rId15"/>
    <p:sldLayoutId id="2147484900" r:id="rId16"/>
    <p:sldLayoutId id="2147484901" r:id="rId17"/>
    <p:sldLayoutId id="2147484902" r:id="rId18"/>
    <p:sldLayoutId id="2147484903" r:id="rId19"/>
    <p:sldLayoutId id="2147484904" r:id="rId20"/>
    <p:sldLayoutId id="2147484905" r:id="rId21"/>
    <p:sldLayoutId id="2147484906" r:id="rId22"/>
    <p:sldLayoutId id="2147484907" r:id="rId23"/>
    <p:sldLayoutId id="2147484908" r:id="rId24"/>
    <p:sldLayoutId id="2147484909" r:id="rId25"/>
    <p:sldLayoutId id="2147484910" r:id="rId26"/>
    <p:sldLayoutId id="2147484911" r:id="rId27"/>
    <p:sldLayoutId id="2147484912" r:id="rId28"/>
    <p:sldLayoutId id="2147484913" r:id="rId29"/>
    <p:sldLayoutId id="2147484914" r:id="rId30"/>
    <p:sldLayoutId id="2147484915" r:id="rId31"/>
    <p:sldLayoutId id="2147484916" r:id="rId32"/>
    <p:sldLayoutId id="2147484917" r:id="rId33"/>
    <p:sldLayoutId id="214748491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51669"/>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
        <p:nvSpPr>
          <p:cNvPr id="6" name="Footer Placeholder 2">
            <a:extLst>
              <a:ext uri="{FF2B5EF4-FFF2-40B4-BE49-F238E27FC236}">
                <a16:creationId xmlns:a16="http://schemas.microsoft.com/office/drawing/2014/main" id="{EE15A525-C5B1-46A1-B0CB-5711F069C130}"/>
              </a:ext>
            </a:extLst>
          </p:cNvPr>
          <p:cNvSpPr txBox="1">
            <a:spLocks/>
          </p:cNvSpPr>
          <p:nvPr userDrawn="1"/>
        </p:nvSpPr>
        <p:spPr>
          <a:xfrm>
            <a:off x="4206338" y="6523896"/>
            <a:ext cx="3779324" cy="231036"/>
          </a:xfrm>
          <a:prstGeom prst="rect">
            <a:avLst/>
          </a:prstGeom>
        </p:spPr>
        <p:txBody>
          <a:bodyPr vert="horz" lIns="91440" tIns="45720" rIns="91440" bIns="45720" rtlCol="0" anchor="ctr"/>
          <a:lstStyle>
            <a:defPPr>
              <a:defRPr lang="en-US"/>
            </a:defPPr>
            <a:lvl1pPr marL="0" algn="ctr" defTabSz="914367" rtl="0" eaLnBrk="1" latinLnBrk="0" hangingPunct="1">
              <a:defRPr sz="900" i="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2020 Microsoft Corporation. All rights reserved. </a:t>
            </a:r>
          </a:p>
        </p:txBody>
      </p:sp>
    </p:spTree>
    <p:extLst>
      <p:ext uri="{BB962C8B-B14F-4D97-AF65-F5344CB8AC3E}">
        <p14:creationId xmlns:p14="http://schemas.microsoft.com/office/powerpoint/2010/main" val="2884744338"/>
      </p:ext>
    </p:extLst>
  </p:cSld>
  <p:clrMap bg1="lt1" tx1="dk1" bg2="lt2" tx2="dk2" accent1="accent1" accent2="accent2" accent3="accent3" accent4="accent4" accent5="accent5" accent6="accent6" hlink="hlink" folHlink="folHlink"/>
  <p:sldLayoutIdLst>
    <p:sldLayoutId id="2147484920" r:id="rId1"/>
    <p:sldLayoutId id="2147484921" r:id="rId2"/>
    <p:sldLayoutId id="2147484922" r:id="rId3"/>
    <p:sldLayoutId id="2147484923" r:id="rId4"/>
    <p:sldLayoutId id="2147484924" r:id="rId5"/>
    <p:sldLayoutId id="2147484925" r:id="rId6"/>
    <p:sldLayoutId id="2147484926" r:id="rId7"/>
    <p:sldLayoutId id="2147484927" r:id="rId8"/>
    <p:sldLayoutId id="2147484928" r:id="rId9"/>
    <p:sldLayoutId id="2147484929" r:id="rId10"/>
    <p:sldLayoutId id="2147484930" r:id="rId11"/>
    <p:sldLayoutId id="2147484931" r:id="rId12"/>
    <p:sldLayoutId id="2147484932" r:id="rId13"/>
    <p:sldLayoutId id="2147484933" r:id="rId14"/>
    <p:sldLayoutId id="2147484934" r:id="rId15"/>
    <p:sldLayoutId id="2147484935" r:id="rId16"/>
  </p:sldLayoutIdLst>
  <p:transition>
    <p:fade/>
  </p:transition>
  <p:hf sldNum="0" hdr="0" dt="0"/>
  <p:txStyles>
    <p:titleStyle>
      <a:lvl1pPr algn="l" defTabSz="914367" rtl="0" eaLnBrk="1" latinLnBrk="0" hangingPunct="1">
        <a:lnSpc>
          <a:spcPct val="90000"/>
        </a:lnSpc>
        <a:spcBef>
          <a:spcPct val="0"/>
        </a:spcBef>
        <a:buNone/>
        <a:defRPr lang="en-US" sz="28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6899931"/>
      </p:ext>
    </p:extLst>
  </p:cSld>
  <p:clrMap bg1="lt1" tx1="dk1" bg2="lt2" tx2="dk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 id="2147484948" r:id="rId12"/>
    <p:sldLayoutId id="2147484949" r:id="rId13"/>
    <p:sldLayoutId id="2147484950" r:id="rId14"/>
    <p:sldLayoutId id="2147484951" r:id="rId15"/>
    <p:sldLayoutId id="2147484952" r:id="rId16"/>
    <p:sldLayoutId id="2147484953" r:id="rId17"/>
    <p:sldLayoutId id="2147484954" r:id="rId18"/>
    <p:sldLayoutId id="2147484955" r:id="rId19"/>
    <p:sldLayoutId id="2147484956"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ownload.microsoft.com/download/A/4/D/A4DAD253-BC21-41D3-B9D9-87D2AE6F0719/Microsoft_Azure_IoT_Reference_Architecture.pdf" TargetMode="Externa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gif"/><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gi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5.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gi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5.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9.gi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3.xml"/><Relationship Id="rId7" Type="http://schemas.openxmlformats.org/officeDocument/2006/relationships/image" Target="../media/image6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5.xml"/><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63.emf"/></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47.png"/><Relationship Id="rId5" Type="http://schemas.microsoft.com/office/2007/relationships/hdphoto" Target="../media/hdphoto1.wdp"/><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hyperlink" Target="https://creativecommons.org/licenses/by-nc/3.0/" TargetMode="External"/><Relationship Id="rId5" Type="http://schemas.openxmlformats.org/officeDocument/2006/relationships/hyperlink" Target="http://pngimg.com/download/62207" TargetMode="External"/><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69.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github.com/skydiver/ewelink-api"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88.png"/><Relationship Id="rId7" Type="http://schemas.openxmlformats.org/officeDocument/2006/relationships/hyperlink" Target="http://pngimg.com/download/62207" TargetMode="External"/><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67.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connectors/custom-connectors/submit-certification"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9.png"/><Relationship Id="rId1" Type="http://schemas.openxmlformats.org/officeDocument/2006/relationships/slideLayout" Target="../slideLayouts/slideLayout4.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 TargetMode="External"/><Relationship Id="rId7" Type="http://schemas.openxmlformats.org/officeDocument/2006/relationships/hyperlink" Target="https://docs.microsoft.com/en-us/azure/azure-functions/functions-get-started?pivots=programming-language-csharp" TargetMode="External"/><Relationship Id="rId2" Type="http://schemas.openxmlformats.org/officeDocument/2006/relationships/hyperlink" Target="https://download.microsoft.com/download/A/4/D/A4DAD253-BC21-41D3-B9D9-87D2AE6F0719/Microsoft_Azure_IoT_Reference_Architecture.pdf" TargetMode="External"/><Relationship Id="rId1" Type="http://schemas.openxmlformats.org/officeDocument/2006/relationships/slideLayout" Target="../slideLayouts/slideLayout3.xml"/><Relationship Id="rId6" Type="http://schemas.openxmlformats.org/officeDocument/2006/relationships/hyperlink" Target="https://github.com/skydiver/ewelink-api" TargetMode="External"/><Relationship Id="rId5" Type="http://schemas.openxmlformats.org/officeDocument/2006/relationships/hyperlink" Target="https://docs.microsoft.com/en-us/powerapps/maker/canvas-apps/register-custom-api" TargetMode="External"/><Relationship Id="rId4" Type="http://schemas.openxmlformats.org/officeDocument/2006/relationships/hyperlink" Target="https://sonoff.tech/"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8B606C-CE2A-4227-AA3A-16A961E0D41A}"/>
              </a:ext>
            </a:extLst>
          </p:cNvPr>
          <p:cNvSpPr>
            <a:spLocks noGrp="1"/>
          </p:cNvSpPr>
          <p:nvPr>
            <p:ph type="title"/>
          </p:nvPr>
        </p:nvSpPr>
        <p:spPr>
          <a:xfrm>
            <a:off x="588264" y="2548662"/>
            <a:ext cx="4734198" cy="984885"/>
          </a:xfrm>
        </p:spPr>
        <p:txBody>
          <a:bodyPr/>
          <a:lstStyle/>
          <a:p>
            <a:r>
              <a:rPr lang="en-US" dirty="0">
                <a:cs typeface="Segoe UI"/>
              </a:rPr>
              <a:t>Uma demo de IOT com Power Platform</a:t>
            </a:r>
          </a:p>
        </p:txBody>
      </p:sp>
      <p:sp>
        <p:nvSpPr>
          <p:cNvPr id="7" name="Text Placeholder 6">
            <a:extLst>
              <a:ext uri="{FF2B5EF4-FFF2-40B4-BE49-F238E27FC236}">
                <a16:creationId xmlns:a16="http://schemas.microsoft.com/office/drawing/2014/main" id="{2B253523-4E61-4A1C-9C7C-09DC26A9B2C6}"/>
              </a:ext>
            </a:extLst>
          </p:cNvPr>
          <p:cNvSpPr>
            <a:spLocks noGrp="1"/>
          </p:cNvSpPr>
          <p:nvPr>
            <p:ph type="body" sz="quarter" idx="12"/>
          </p:nvPr>
        </p:nvSpPr>
        <p:spPr>
          <a:xfrm>
            <a:off x="588264" y="5103042"/>
            <a:ext cx="4174107" cy="677108"/>
          </a:xfrm>
        </p:spPr>
        <p:txBody>
          <a:bodyPr/>
          <a:lstStyle/>
          <a:p>
            <a:r>
              <a:rPr lang="en-US" dirty="0"/>
              <a:t>Waldemir Cambiucci</a:t>
            </a:r>
          </a:p>
          <a:p>
            <a:r>
              <a:rPr lang="en-US" dirty="0"/>
              <a:t>TECH SALES | MTC LEAD</a:t>
            </a:r>
          </a:p>
        </p:txBody>
      </p:sp>
      <p:sp>
        <p:nvSpPr>
          <p:cNvPr id="8" name="Text Placeholder 6">
            <a:extLst>
              <a:ext uri="{FF2B5EF4-FFF2-40B4-BE49-F238E27FC236}">
                <a16:creationId xmlns:a16="http://schemas.microsoft.com/office/drawing/2014/main" id="{B7EFF448-9D5F-4322-8B16-2EA35DD8DB14}"/>
              </a:ext>
            </a:extLst>
          </p:cNvPr>
          <p:cNvSpPr txBox="1">
            <a:spLocks/>
          </p:cNvSpPr>
          <p:nvPr/>
        </p:nvSpPr>
        <p:spPr>
          <a:xfrm>
            <a:off x="588263" y="6256138"/>
            <a:ext cx="4174107"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2917">
                      <a:schemeClr val="tx1"/>
                    </a:gs>
                    <a:gs pos="3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2917">
                      <a:schemeClr val="tx1"/>
                    </a:gs>
                    <a:gs pos="3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20 de </a:t>
            </a:r>
            <a:r>
              <a:rPr lang="en-US" sz="1800" dirty="0" err="1"/>
              <a:t>maio</a:t>
            </a:r>
            <a:r>
              <a:rPr lang="en-US" sz="1800" dirty="0"/>
              <a:t> de 2021</a:t>
            </a:r>
          </a:p>
        </p:txBody>
      </p:sp>
      <p:sp>
        <p:nvSpPr>
          <p:cNvPr id="9" name="Text Placeholder 6">
            <a:extLst>
              <a:ext uri="{FF2B5EF4-FFF2-40B4-BE49-F238E27FC236}">
                <a16:creationId xmlns:a16="http://schemas.microsoft.com/office/drawing/2014/main" id="{6832472E-7427-4231-AB08-B0B6651C145C}"/>
              </a:ext>
            </a:extLst>
          </p:cNvPr>
          <p:cNvSpPr txBox="1">
            <a:spLocks/>
          </p:cNvSpPr>
          <p:nvPr/>
        </p:nvSpPr>
        <p:spPr>
          <a:xfrm>
            <a:off x="560091" y="4009535"/>
            <a:ext cx="4174107" cy="67710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2917">
                      <a:schemeClr val="tx1"/>
                    </a:gs>
                    <a:gs pos="3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2917">
                      <a:schemeClr val="tx1"/>
                    </a:gs>
                    <a:gs pos="3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João Lucindo</a:t>
            </a:r>
          </a:p>
          <a:p>
            <a:r>
              <a:rPr lang="en-US" dirty="0"/>
              <a:t>TECH SPECIALIST</a:t>
            </a:r>
          </a:p>
        </p:txBody>
      </p:sp>
    </p:spTree>
    <p:extLst>
      <p:ext uri="{BB962C8B-B14F-4D97-AF65-F5344CB8AC3E}">
        <p14:creationId xmlns:p14="http://schemas.microsoft.com/office/powerpoint/2010/main" val="20404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DF06F8-43A5-41F5-B3B9-BA8F1219B150}"/>
              </a:ext>
            </a:extLst>
          </p:cNvPr>
          <p:cNvSpPr>
            <a:spLocks noGrp="1"/>
          </p:cNvSpPr>
          <p:nvPr>
            <p:ph type="title"/>
          </p:nvPr>
        </p:nvSpPr>
        <p:spPr/>
        <p:txBody>
          <a:bodyPr/>
          <a:lstStyle/>
          <a:p>
            <a:r>
              <a:rPr lang="pt-BR" dirty="0"/>
              <a:t>Conectividade</a:t>
            </a:r>
            <a:endParaRPr lang="en-US" dirty="0"/>
          </a:p>
        </p:txBody>
      </p:sp>
      <p:pic>
        <p:nvPicPr>
          <p:cNvPr id="4" name="Imagem 3">
            <a:extLst>
              <a:ext uri="{FF2B5EF4-FFF2-40B4-BE49-F238E27FC236}">
                <a16:creationId xmlns:a16="http://schemas.microsoft.com/office/drawing/2014/main" id="{7C40F819-4EF0-4D98-8BD2-5C90A54F53BF}"/>
              </a:ext>
            </a:extLst>
          </p:cNvPr>
          <p:cNvPicPr>
            <a:picLocks noChangeAspect="1"/>
          </p:cNvPicPr>
          <p:nvPr/>
        </p:nvPicPr>
        <p:blipFill>
          <a:blip r:embed="rId2"/>
          <a:stretch>
            <a:fillRect/>
          </a:stretch>
        </p:blipFill>
        <p:spPr>
          <a:xfrm>
            <a:off x="4336131" y="144462"/>
            <a:ext cx="7976922" cy="6705600"/>
          </a:xfrm>
          <a:prstGeom prst="rect">
            <a:avLst/>
          </a:prstGeom>
        </p:spPr>
      </p:pic>
      <p:pic>
        <p:nvPicPr>
          <p:cNvPr id="5" name="Imagem 4">
            <a:extLst>
              <a:ext uri="{FF2B5EF4-FFF2-40B4-BE49-F238E27FC236}">
                <a16:creationId xmlns:a16="http://schemas.microsoft.com/office/drawing/2014/main" id="{1AEA686F-7B7B-47B2-8847-641F76AEC036}"/>
              </a:ext>
            </a:extLst>
          </p:cNvPr>
          <p:cNvPicPr>
            <a:picLocks noChangeAspect="1"/>
          </p:cNvPicPr>
          <p:nvPr/>
        </p:nvPicPr>
        <p:blipFill>
          <a:blip r:embed="rId3"/>
          <a:stretch>
            <a:fillRect/>
          </a:stretch>
        </p:blipFill>
        <p:spPr>
          <a:xfrm>
            <a:off x="503237" y="1363661"/>
            <a:ext cx="3657600" cy="2268477"/>
          </a:xfrm>
          <a:prstGeom prst="rect">
            <a:avLst/>
          </a:prstGeom>
        </p:spPr>
      </p:pic>
      <p:pic>
        <p:nvPicPr>
          <p:cNvPr id="6" name="Imagem 5">
            <a:extLst>
              <a:ext uri="{FF2B5EF4-FFF2-40B4-BE49-F238E27FC236}">
                <a16:creationId xmlns:a16="http://schemas.microsoft.com/office/drawing/2014/main" id="{4C5259BE-7ADB-4395-8F8E-287AD982BD5C}"/>
              </a:ext>
            </a:extLst>
          </p:cNvPr>
          <p:cNvPicPr>
            <a:picLocks noChangeAspect="1"/>
          </p:cNvPicPr>
          <p:nvPr/>
        </p:nvPicPr>
        <p:blipFill>
          <a:blip r:embed="rId4"/>
          <a:stretch>
            <a:fillRect/>
          </a:stretch>
        </p:blipFill>
        <p:spPr>
          <a:xfrm>
            <a:off x="450845" y="3954462"/>
            <a:ext cx="3690715" cy="2296178"/>
          </a:xfrm>
          <a:prstGeom prst="rect">
            <a:avLst/>
          </a:prstGeom>
        </p:spPr>
      </p:pic>
    </p:spTree>
    <p:extLst>
      <p:ext uri="{BB962C8B-B14F-4D97-AF65-F5344CB8AC3E}">
        <p14:creationId xmlns:p14="http://schemas.microsoft.com/office/powerpoint/2010/main" val="12614860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90F6A50-163F-4B94-8362-15B2E6552442}"/>
              </a:ext>
            </a:extLst>
          </p:cNvPr>
          <p:cNvSpPr txBox="1"/>
          <p:nvPr/>
        </p:nvSpPr>
        <p:spPr>
          <a:xfrm>
            <a:off x="485622" y="5420365"/>
            <a:ext cx="5004385" cy="430887"/>
          </a:xfrm>
          <a:prstGeom prst="rect">
            <a:avLst/>
          </a:prstGeom>
          <a:noFill/>
        </p:spPr>
        <p:txBody>
          <a:bodyPr wrap="square">
            <a:spAutoFit/>
          </a:bodyPr>
          <a:lstStyle/>
          <a:p>
            <a:r>
              <a:rPr lang="en-US" sz="1100" dirty="0">
                <a:hlinkClick r:id="rId2"/>
              </a:rPr>
              <a:t>https://download.microsoft.com/download/A/4/D/A4DAD253-BC21-41D3-B9D9-87D2AE6F0719/Microsoft_Azure_IoT_Reference_Architecture.pdf</a:t>
            </a:r>
            <a:r>
              <a:rPr lang="en-US" sz="1100" dirty="0"/>
              <a:t> </a:t>
            </a:r>
          </a:p>
        </p:txBody>
      </p:sp>
      <p:pic>
        <p:nvPicPr>
          <p:cNvPr id="5" name="Imagem 4">
            <a:extLst>
              <a:ext uri="{FF2B5EF4-FFF2-40B4-BE49-F238E27FC236}">
                <a16:creationId xmlns:a16="http://schemas.microsoft.com/office/drawing/2014/main" id="{8EA52125-84C4-4E41-BFEE-B29A33682347}"/>
              </a:ext>
            </a:extLst>
          </p:cNvPr>
          <p:cNvPicPr>
            <a:picLocks noChangeAspect="1"/>
          </p:cNvPicPr>
          <p:nvPr/>
        </p:nvPicPr>
        <p:blipFill>
          <a:blip r:embed="rId3"/>
          <a:stretch>
            <a:fillRect/>
          </a:stretch>
        </p:blipFill>
        <p:spPr>
          <a:xfrm>
            <a:off x="579944" y="1610326"/>
            <a:ext cx="4815740" cy="3637348"/>
          </a:xfrm>
          <a:prstGeom prst="rect">
            <a:avLst/>
          </a:prstGeom>
        </p:spPr>
      </p:pic>
      <p:pic>
        <p:nvPicPr>
          <p:cNvPr id="7" name="Imagem 6">
            <a:extLst>
              <a:ext uri="{FF2B5EF4-FFF2-40B4-BE49-F238E27FC236}">
                <a16:creationId xmlns:a16="http://schemas.microsoft.com/office/drawing/2014/main" id="{141FF7D9-EBD8-4DC6-89CB-ED5DF9160F53}"/>
              </a:ext>
            </a:extLst>
          </p:cNvPr>
          <p:cNvPicPr>
            <a:picLocks noChangeAspect="1"/>
          </p:cNvPicPr>
          <p:nvPr/>
        </p:nvPicPr>
        <p:blipFill>
          <a:blip r:embed="rId4"/>
          <a:stretch>
            <a:fillRect/>
          </a:stretch>
        </p:blipFill>
        <p:spPr>
          <a:xfrm>
            <a:off x="5574793" y="1388013"/>
            <a:ext cx="6211099" cy="5012787"/>
          </a:xfrm>
          <a:prstGeom prst="rect">
            <a:avLst/>
          </a:prstGeom>
        </p:spPr>
      </p:pic>
      <p:sp>
        <p:nvSpPr>
          <p:cNvPr id="8" name="Título 7">
            <a:extLst>
              <a:ext uri="{FF2B5EF4-FFF2-40B4-BE49-F238E27FC236}">
                <a16:creationId xmlns:a16="http://schemas.microsoft.com/office/drawing/2014/main" id="{3D30C9FE-9BE9-4DDC-8967-664462A67A5C}"/>
              </a:ext>
            </a:extLst>
          </p:cNvPr>
          <p:cNvSpPr>
            <a:spLocks noGrp="1"/>
          </p:cNvSpPr>
          <p:nvPr>
            <p:ph type="title"/>
          </p:nvPr>
        </p:nvSpPr>
        <p:spPr/>
        <p:txBody>
          <a:bodyPr/>
          <a:lstStyle/>
          <a:p>
            <a:r>
              <a:rPr lang="pt-BR" dirty="0"/>
              <a:t>Microsoft Azure IoT </a:t>
            </a:r>
            <a:r>
              <a:rPr lang="pt-BR" dirty="0" err="1"/>
              <a:t>Reference</a:t>
            </a:r>
            <a:r>
              <a:rPr lang="pt-BR" dirty="0"/>
              <a:t> Architecture</a:t>
            </a:r>
            <a:endParaRPr lang="en-US" dirty="0"/>
          </a:p>
        </p:txBody>
      </p:sp>
    </p:spTree>
    <p:extLst>
      <p:ext uri="{BB962C8B-B14F-4D97-AF65-F5344CB8AC3E}">
        <p14:creationId xmlns:p14="http://schemas.microsoft.com/office/powerpoint/2010/main" val="5484346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E563502C-C7BF-418B-AE36-AE0830A95CE0}"/>
              </a:ext>
            </a:extLst>
          </p:cNvPr>
          <p:cNvSpPr>
            <a:spLocks noGrp="1"/>
          </p:cNvSpPr>
          <p:nvPr>
            <p:ph type="title"/>
          </p:nvPr>
        </p:nvSpPr>
        <p:spPr>
          <a:xfrm>
            <a:off x="588263" y="457200"/>
            <a:ext cx="11018520" cy="553998"/>
          </a:xfrm>
        </p:spPr>
        <p:txBody>
          <a:bodyPr/>
          <a:lstStyle/>
          <a:p>
            <a:r>
              <a:rPr lang="pt-BR" dirty="0"/>
              <a:t>Exemplos de mensagens para IOT</a:t>
            </a:r>
            <a:endParaRPr lang="en-US" dirty="0"/>
          </a:p>
        </p:txBody>
      </p:sp>
      <p:grpSp>
        <p:nvGrpSpPr>
          <p:cNvPr id="71" name="Agrupar 70">
            <a:extLst>
              <a:ext uri="{FF2B5EF4-FFF2-40B4-BE49-F238E27FC236}">
                <a16:creationId xmlns:a16="http://schemas.microsoft.com/office/drawing/2014/main" id="{F9F8A228-F341-4F2B-B518-3DF38110A3E2}"/>
              </a:ext>
            </a:extLst>
          </p:cNvPr>
          <p:cNvGrpSpPr/>
          <p:nvPr/>
        </p:nvGrpSpPr>
        <p:grpSpPr>
          <a:xfrm>
            <a:off x="3422987" y="1287357"/>
            <a:ext cx="2889725" cy="5058566"/>
            <a:chOff x="3422987" y="1287357"/>
            <a:chExt cx="2889725" cy="5058566"/>
          </a:xfrm>
        </p:grpSpPr>
        <p:sp>
          <p:nvSpPr>
            <p:cNvPr id="12" name="Right Arrow 9">
              <a:extLst>
                <a:ext uri="{FF2B5EF4-FFF2-40B4-BE49-F238E27FC236}">
                  <a16:creationId xmlns:a16="http://schemas.microsoft.com/office/drawing/2014/main" id="{42B4505A-E373-40C5-B697-1D968329BAF2}"/>
                </a:ext>
              </a:extLst>
            </p:cNvPr>
            <p:cNvSpPr/>
            <p:nvPr/>
          </p:nvSpPr>
          <p:spPr>
            <a:xfrm rot="5400000">
              <a:off x="3817575" y="2845270"/>
              <a:ext cx="1637017" cy="287718"/>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13" name="Rectangle 10">
              <a:extLst>
                <a:ext uri="{FF2B5EF4-FFF2-40B4-BE49-F238E27FC236}">
                  <a16:creationId xmlns:a16="http://schemas.microsoft.com/office/drawing/2014/main" id="{46ACAFFE-E581-4E66-A651-CF3F62C40FF1}"/>
                </a:ext>
              </a:extLst>
            </p:cNvPr>
            <p:cNvSpPr/>
            <p:nvPr/>
          </p:nvSpPr>
          <p:spPr bwMode="auto">
            <a:xfrm>
              <a:off x="4235562"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14" name="TextBox 11">
              <a:extLst>
                <a:ext uri="{FF2B5EF4-FFF2-40B4-BE49-F238E27FC236}">
                  <a16:creationId xmlns:a16="http://schemas.microsoft.com/office/drawing/2014/main" id="{4259F37C-4D42-4ABA-AA27-2E98DDE36262}"/>
                </a:ext>
              </a:extLst>
            </p:cNvPr>
            <p:cNvSpPr txBox="1"/>
            <p:nvPr/>
          </p:nvSpPr>
          <p:spPr>
            <a:xfrm>
              <a:off x="3987345" y="4630132"/>
              <a:ext cx="1300677"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Consultas</a:t>
              </a:r>
            </a:p>
          </p:txBody>
        </p:sp>
        <p:sp>
          <p:nvSpPr>
            <p:cNvPr id="15" name="TextBox 12">
              <a:extLst>
                <a:ext uri="{FF2B5EF4-FFF2-40B4-BE49-F238E27FC236}">
                  <a16:creationId xmlns:a16="http://schemas.microsoft.com/office/drawing/2014/main" id="{5872E7BC-A527-4F5F-9D00-AA79FB47761D}"/>
                </a:ext>
              </a:extLst>
            </p:cNvPr>
            <p:cNvSpPr txBox="1"/>
            <p:nvPr/>
          </p:nvSpPr>
          <p:spPr>
            <a:xfrm>
              <a:off x="3422987" y="5053261"/>
              <a:ext cx="2889725" cy="1292662"/>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Solicitações a partir do dispositivos para disparo de ações, sinalização ou mudança de estados</a:t>
              </a:r>
              <a:endParaRPr kumimoji="0" lang="en-GB" sz="1800" b="0" i="0" u="none" strike="noStrike" kern="0" cap="none" spc="0" normalizeH="0" baseline="0" noProof="0" dirty="0">
                <a:ln>
                  <a:noFill/>
                </a:ln>
                <a:effectLst/>
                <a:uLnTx/>
                <a:uFillTx/>
              </a:endParaRPr>
            </a:p>
          </p:txBody>
        </p:sp>
        <p:sp>
          <p:nvSpPr>
            <p:cNvPr id="16" name="Right Arrow 14">
              <a:extLst>
                <a:ext uri="{FF2B5EF4-FFF2-40B4-BE49-F238E27FC236}">
                  <a16:creationId xmlns:a16="http://schemas.microsoft.com/office/drawing/2014/main" id="{887E122F-54C7-4D24-BA97-70063902674D}"/>
                </a:ext>
              </a:extLst>
            </p:cNvPr>
            <p:cNvSpPr/>
            <p:nvPr/>
          </p:nvSpPr>
          <p:spPr>
            <a:xfrm rot="16200000">
              <a:off x="4440928" y="3210824"/>
              <a:ext cx="810362" cy="276348"/>
            </a:xfrm>
            <a:prstGeom prst="rightArrow">
              <a:avLst/>
            </a:prstGeom>
            <a:solidFill>
              <a:schemeClr val="tx1"/>
            </a:solidFill>
            <a:ln w="10795" cap="flat" cmpd="dbl"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2" name="Rectangle 2">
              <a:extLst>
                <a:ext uri="{FF2B5EF4-FFF2-40B4-BE49-F238E27FC236}">
                  <a16:creationId xmlns:a16="http://schemas.microsoft.com/office/drawing/2014/main" id="{65D2D3E8-6A77-4DEE-84B0-DCC528A858B7}"/>
                </a:ext>
              </a:extLst>
            </p:cNvPr>
            <p:cNvSpPr/>
            <p:nvPr/>
          </p:nvSpPr>
          <p:spPr bwMode="auto">
            <a:xfrm>
              <a:off x="4152108"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0" name="Picture 13">
              <a:extLst>
                <a:ext uri="{FF2B5EF4-FFF2-40B4-BE49-F238E27FC236}">
                  <a16:creationId xmlns:a16="http://schemas.microsoft.com/office/drawing/2014/main" id="{88C79583-12D2-4CC2-A88F-953672F7539C}"/>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37604" y="1411158"/>
              <a:ext cx="284678" cy="547081"/>
            </a:xfrm>
            <a:prstGeom prst="rect">
              <a:avLst/>
            </a:prstGeom>
          </p:spPr>
        </p:pic>
        <p:sp>
          <p:nvSpPr>
            <p:cNvPr id="42" name="Frame 5">
              <a:extLst>
                <a:ext uri="{FF2B5EF4-FFF2-40B4-BE49-F238E27FC236}">
                  <a16:creationId xmlns:a16="http://schemas.microsoft.com/office/drawing/2014/main" id="{11985F31-E412-4616-9456-B2A2A30EDED6}"/>
                </a:ext>
              </a:extLst>
            </p:cNvPr>
            <p:cNvSpPr>
              <a:spLocks noChangeAspect="1"/>
            </p:cNvSpPr>
            <p:nvPr/>
          </p:nvSpPr>
          <p:spPr bwMode="auto">
            <a:xfrm>
              <a:off x="4271029"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pic>
          <p:nvPicPr>
            <p:cNvPr id="56" name="Picture 56">
              <a:extLst>
                <a:ext uri="{FF2B5EF4-FFF2-40B4-BE49-F238E27FC236}">
                  <a16:creationId xmlns:a16="http://schemas.microsoft.com/office/drawing/2014/main" id="{6E814AC3-0297-40BE-BAEE-8AA2BBD19D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8468" y="4119322"/>
              <a:ext cx="499236" cy="363755"/>
            </a:xfrm>
            <a:prstGeom prst="rect">
              <a:avLst/>
            </a:prstGeom>
          </p:spPr>
        </p:pic>
      </p:grpSp>
      <p:grpSp>
        <p:nvGrpSpPr>
          <p:cNvPr id="70" name="Agrupar 69">
            <a:extLst>
              <a:ext uri="{FF2B5EF4-FFF2-40B4-BE49-F238E27FC236}">
                <a16:creationId xmlns:a16="http://schemas.microsoft.com/office/drawing/2014/main" id="{955F7401-F5D4-4634-9AEB-356D59280C31}"/>
              </a:ext>
            </a:extLst>
          </p:cNvPr>
          <p:cNvGrpSpPr/>
          <p:nvPr/>
        </p:nvGrpSpPr>
        <p:grpSpPr>
          <a:xfrm>
            <a:off x="442920" y="1287357"/>
            <a:ext cx="3045531" cy="5275369"/>
            <a:chOff x="442920" y="1287357"/>
            <a:chExt cx="3045531" cy="5275369"/>
          </a:xfrm>
        </p:grpSpPr>
        <p:sp>
          <p:nvSpPr>
            <p:cNvPr id="4" name="Rectangle 2">
              <a:extLst>
                <a:ext uri="{FF2B5EF4-FFF2-40B4-BE49-F238E27FC236}">
                  <a16:creationId xmlns:a16="http://schemas.microsoft.com/office/drawing/2014/main" id="{235457F2-4B08-42FF-8C00-1C4B316675A9}"/>
                </a:ext>
              </a:extLst>
            </p:cNvPr>
            <p:cNvSpPr/>
            <p:nvPr/>
          </p:nvSpPr>
          <p:spPr bwMode="auto">
            <a:xfrm>
              <a:off x="1465034"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5" name="Right Arrow 3">
              <a:extLst>
                <a:ext uri="{FF2B5EF4-FFF2-40B4-BE49-F238E27FC236}">
                  <a16:creationId xmlns:a16="http://schemas.microsoft.com/office/drawing/2014/main" id="{51DA5EF5-42D3-4012-86A2-670A5DDB4083}"/>
                </a:ext>
              </a:extLst>
            </p:cNvPr>
            <p:cNvSpPr/>
            <p:nvPr/>
          </p:nvSpPr>
          <p:spPr>
            <a:xfrm rot="5400000">
              <a:off x="1103160" y="2720499"/>
              <a:ext cx="1637017" cy="537259"/>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6" name="Rectangle 4">
              <a:extLst>
                <a:ext uri="{FF2B5EF4-FFF2-40B4-BE49-F238E27FC236}">
                  <a16:creationId xmlns:a16="http://schemas.microsoft.com/office/drawing/2014/main" id="{4D5AC876-BD07-4E69-9D9D-24EE7661DAEC}"/>
                </a:ext>
              </a:extLst>
            </p:cNvPr>
            <p:cNvSpPr/>
            <p:nvPr/>
          </p:nvSpPr>
          <p:spPr bwMode="auto">
            <a:xfrm>
              <a:off x="1517286" y="3879646"/>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7" name="TextBox 5">
              <a:extLst>
                <a:ext uri="{FF2B5EF4-FFF2-40B4-BE49-F238E27FC236}">
                  <a16:creationId xmlns:a16="http://schemas.microsoft.com/office/drawing/2014/main" id="{DFDB6548-54B0-4309-8403-0BA0FA9C77FC}"/>
                </a:ext>
              </a:extLst>
            </p:cNvPr>
            <p:cNvSpPr txBox="1"/>
            <p:nvPr/>
          </p:nvSpPr>
          <p:spPr>
            <a:xfrm>
              <a:off x="1204758" y="4617814"/>
              <a:ext cx="1384033"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Telemetria</a:t>
              </a:r>
            </a:p>
          </p:txBody>
        </p:sp>
        <p:sp>
          <p:nvSpPr>
            <p:cNvPr id="8" name="TextBox 6">
              <a:extLst>
                <a:ext uri="{FF2B5EF4-FFF2-40B4-BE49-F238E27FC236}">
                  <a16:creationId xmlns:a16="http://schemas.microsoft.com/office/drawing/2014/main" id="{ACA055FF-F513-475C-8AC4-49BF257A89D5}"/>
                </a:ext>
              </a:extLst>
            </p:cNvPr>
            <p:cNvSpPr txBox="1"/>
            <p:nvPr/>
          </p:nvSpPr>
          <p:spPr>
            <a:xfrm>
              <a:off x="442920" y="5020765"/>
              <a:ext cx="3045531" cy="1541961"/>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Captura de dados do ambiente a partir do dispositivo para outros sistemas, gerando alertas, telemetria, monitoração</a:t>
              </a:r>
              <a:endParaRPr kumimoji="0" lang="en-GB" sz="1800" b="0" i="0" u="none" strike="noStrike" kern="0" cap="none" spc="0" normalizeH="0" baseline="0" noProof="0" dirty="0">
                <a:ln>
                  <a:noFill/>
                </a:ln>
                <a:effectLst/>
                <a:uLnTx/>
                <a:uFillTx/>
              </a:endParaRPr>
            </a:p>
          </p:txBody>
        </p:sp>
        <p:pic>
          <p:nvPicPr>
            <p:cNvPr id="9" name="Picture 13">
              <a:extLst>
                <a:ext uri="{FF2B5EF4-FFF2-40B4-BE49-F238E27FC236}">
                  <a16:creationId xmlns:a16="http://schemas.microsoft.com/office/drawing/2014/main" id="{6D5F97E8-C993-4FE9-8408-5437A1B389A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950530" y="1411158"/>
              <a:ext cx="284678" cy="547081"/>
            </a:xfrm>
            <a:prstGeom prst="rect">
              <a:avLst/>
            </a:prstGeom>
          </p:spPr>
        </p:pic>
        <p:sp>
          <p:nvSpPr>
            <p:cNvPr id="10" name="Frame 5">
              <a:extLst>
                <a:ext uri="{FF2B5EF4-FFF2-40B4-BE49-F238E27FC236}">
                  <a16:creationId xmlns:a16="http://schemas.microsoft.com/office/drawing/2014/main" id="{D9065161-080A-4DED-8DFF-A51FE174B8FA}"/>
                </a:ext>
              </a:extLst>
            </p:cNvPr>
            <p:cNvSpPr>
              <a:spLocks noChangeAspect="1"/>
            </p:cNvSpPr>
            <p:nvPr/>
          </p:nvSpPr>
          <p:spPr bwMode="auto">
            <a:xfrm>
              <a:off x="1583955"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pic>
          <p:nvPicPr>
            <p:cNvPr id="58" name="Picture 56">
              <a:extLst>
                <a:ext uri="{FF2B5EF4-FFF2-40B4-BE49-F238E27FC236}">
                  <a16:creationId xmlns:a16="http://schemas.microsoft.com/office/drawing/2014/main" id="{29CEE7DE-2353-426A-8C66-ECC6CF9019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1618" y="4066852"/>
              <a:ext cx="499236" cy="363755"/>
            </a:xfrm>
            <a:prstGeom prst="rect">
              <a:avLst/>
            </a:prstGeom>
          </p:spPr>
        </p:pic>
      </p:grpSp>
      <p:grpSp>
        <p:nvGrpSpPr>
          <p:cNvPr id="73" name="Agrupar 72">
            <a:extLst>
              <a:ext uri="{FF2B5EF4-FFF2-40B4-BE49-F238E27FC236}">
                <a16:creationId xmlns:a16="http://schemas.microsoft.com/office/drawing/2014/main" id="{B84FC9FF-E2A9-4F1F-9CD0-935D10C4B61D}"/>
              </a:ext>
            </a:extLst>
          </p:cNvPr>
          <p:cNvGrpSpPr/>
          <p:nvPr/>
        </p:nvGrpSpPr>
        <p:grpSpPr>
          <a:xfrm>
            <a:off x="9105735" y="1287357"/>
            <a:ext cx="2930473" cy="5524668"/>
            <a:chOff x="9105735" y="1287357"/>
            <a:chExt cx="2930473" cy="5524668"/>
          </a:xfrm>
        </p:grpSpPr>
        <p:sp>
          <p:nvSpPr>
            <p:cNvPr id="31" name="TextBox 24">
              <a:extLst>
                <a:ext uri="{FF2B5EF4-FFF2-40B4-BE49-F238E27FC236}">
                  <a16:creationId xmlns:a16="http://schemas.microsoft.com/office/drawing/2014/main" id="{30538705-F825-4E4C-8614-4C16F7C853FC}"/>
                </a:ext>
              </a:extLst>
            </p:cNvPr>
            <p:cNvSpPr txBox="1"/>
            <p:nvPr/>
          </p:nvSpPr>
          <p:spPr>
            <a:xfrm>
              <a:off x="9530742" y="4617814"/>
              <a:ext cx="1547540"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Notificações</a:t>
              </a:r>
            </a:p>
          </p:txBody>
        </p:sp>
        <p:sp>
          <p:nvSpPr>
            <p:cNvPr id="32" name="TextBox 25">
              <a:extLst>
                <a:ext uri="{FF2B5EF4-FFF2-40B4-BE49-F238E27FC236}">
                  <a16:creationId xmlns:a16="http://schemas.microsoft.com/office/drawing/2014/main" id="{C527A3A5-5EA9-447C-A58A-ABCC4ACE00DF}"/>
                </a:ext>
              </a:extLst>
            </p:cNvPr>
            <p:cNvSpPr txBox="1"/>
            <p:nvPr/>
          </p:nvSpPr>
          <p:spPr>
            <a:xfrm>
              <a:off x="9105735" y="5020765"/>
              <a:ext cx="2930473" cy="1791260"/>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Informações fluindo de outros sistemas para um dispositivo ou grupo de dispositivos para a mudanças de status ou sinalização</a:t>
              </a:r>
              <a:endParaRPr kumimoji="0" lang="en-GB" sz="1800" b="0" i="0" u="none" strike="noStrike" kern="0" cap="none" spc="0" normalizeH="0" baseline="0" noProof="0" dirty="0">
                <a:ln>
                  <a:noFill/>
                </a:ln>
                <a:effectLst/>
                <a:uLnTx/>
                <a:uFillTx/>
              </a:endParaRPr>
            </a:p>
          </p:txBody>
        </p:sp>
        <p:sp>
          <p:nvSpPr>
            <p:cNvPr id="33" name="Right Arrow 27">
              <a:extLst>
                <a:ext uri="{FF2B5EF4-FFF2-40B4-BE49-F238E27FC236}">
                  <a16:creationId xmlns:a16="http://schemas.microsoft.com/office/drawing/2014/main" id="{996B9B2A-301F-4099-8BC2-BBA7E04F6CE7}"/>
                </a:ext>
              </a:extLst>
            </p:cNvPr>
            <p:cNvSpPr/>
            <p:nvPr/>
          </p:nvSpPr>
          <p:spPr>
            <a:xfrm rot="16200000">
              <a:off x="9502052" y="2720499"/>
              <a:ext cx="1637017" cy="537259"/>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50" name="Rectangle 2">
              <a:extLst>
                <a:ext uri="{FF2B5EF4-FFF2-40B4-BE49-F238E27FC236}">
                  <a16:creationId xmlns:a16="http://schemas.microsoft.com/office/drawing/2014/main" id="{71DA07A6-CDFF-419C-9CA8-C026F9E7728A}"/>
                </a:ext>
              </a:extLst>
            </p:cNvPr>
            <p:cNvSpPr/>
            <p:nvPr/>
          </p:nvSpPr>
          <p:spPr bwMode="auto">
            <a:xfrm>
              <a:off x="9819016"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52" name="Picture 13">
              <a:extLst>
                <a:ext uri="{FF2B5EF4-FFF2-40B4-BE49-F238E27FC236}">
                  <a16:creationId xmlns:a16="http://schemas.microsoft.com/office/drawing/2014/main" id="{22C78E67-F8B9-4B8C-926B-ABEF590B5CFF}"/>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304512" y="1411158"/>
              <a:ext cx="284678" cy="547081"/>
            </a:xfrm>
            <a:prstGeom prst="rect">
              <a:avLst/>
            </a:prstGeom>
          </p:spPr>
        </p:pic>
        <p:sp>
          <p:nvSpPr>
            <p:cNvPr id="54" name="Frame 5">
              <a:extLst>
                <a:ext uri="{FF2B5EF4-FFF2-40B4-BE49-F238E27FC236}">
                  <a16:creationId xmlns:a16="http://schemas.microsoft.com/office/drawing/2014/main" id="{1337B291-8CF5-4A9F-81C8-1E3679BFFE55}"/>
                </a:ext>
              </a:extLst>
            </p:cNvPr>
            <p:cNvSpPr>
              <a:spLocks noChangeAspect="1"/>
            </p:cNvSpPr>
            <p:nvPr/>
          </p:nvSpPr>
          <p:spPr bwMode="auto">
            <a:xfrm>
              <a:off x="9937937"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sp>
          <p:nvSpPr>
            <p:cNvPr id="60" name="Rectangle 10">
              <a:extLst>
                <a:ext uri="{FF2B5EF4-FFF2-40B4-BE49-F238E27FC236}">
                  <a16:creationId xmlns:a16="http://schemas.microsoft.com/office/drawing/2014/main" id="{917A0D4B-6D2C-41C0-93C3-EC3783187ABD}"/>
                </a:ext>
              </a:extLst>
            </p:cNvPr>
            <p:cNvSpPr/>
            <p:nvPr/>
          </p:nvSpPr>
          <p:spPr bwMode="auto">
            <a:xfrm>
              <a:off x="9922443"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62" name="Picture 56">
              <a:extLst>
                <a:ext uri="{FF2B5EF4-FFF2-40B4-BE49-F238E27FC236}">
                  <a16:creationId xmlns:a16="http://schemas.microsoft.com/office/drawing/2014/main" id="{E125F038-2683-4841-B060-4441D82FD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65349" y="4119322"/>
              <a:ext cx="499236" cy="363755"/>
            </a:xfrm>
            <a:prstGeom prst="rect">
              <a:avLst/>
            </a:prstGeom>
          </p:spPr>
        </p:pic>
      </p:grpSp>
      <p:grpSp>
        <p:nvGrpSpPr>
          <p:cNvPr id="72" name="Agrupar 71">
            <a:extLst>
              <a:ext uri="{FF2B5EF4-FFF2-40B4-BE49-F238E27FC236}">
                <a16:creationId xmlns:a16="http://schemas.microsoft.com/office/drawing/2014/main" id="{FF245F30-0602-4FAC-B0CC-A257224B14BA}"/>
              </a:ext>
            </a:extLst>
          </p:cNvPr>
          <p:cNvGrpSpPr/>
          <p:nvPr/>
        </p:nvGrpSpPr>
        <p:grpSpPr>
          <a:xfrm>
            <a:off x="6255524" y="1287357"/>
            <a:ext cx="2930473" cy="5524668"/>
            <a:chOff x="6255524" y="1287357"/>
            <a:chExt cx="2930473" cy="5524668"/>
          </a:xfrm>
        </p:grpSpPr>
        <p:sp>
          <p:nvSpPr>
            <p:cNvPr id="21" name="Right Arrow 16">
              <a:extLst>
                <a:ext uri="{FF2B5EF4-FFF2-40B4-BE49-F238E27FC236}">
                  <a16:creationId xmlns:a16="http://schemas.microsoft.com/office/drawing/2014/main" id="{0DD30EA7-EB71-4194-955A-60BC4D18C54E}"/>
                </a:ext>
              </a:extLst>
            </p:cNvPr>
            <p:cNvSpPr/>
            <p:nvPr/>
          </p:nvSpPr>
          <p:spPr>
            <a:xfrm rot="16200000">
              <a:off x="6862421" y="2845269"/>
              <a:ext cx="1637017" cy="287718"/>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23" name="TextBox 18">
              <a:extLst>
                <a:ext uri="{FF2B5EF4-FFF2-40B4-BE49-F238E27FC236}">
                  <a16:creationId xmlns:a16="http://schemas.microsoft.com/office/drawing/2014/main" id="{B283E2F6-BBED-4322-AB7D-54FA45A1EE66}"/>
                </a:ext>
              </a:extLst>
            </p:cNvPr>
            <p:cNvSpPr txBox="1"/>
            <p:nvPr/>
          </p:nvSpPr>
          <p:spPr>
            <a:xfrm>
              <a:off x="6903380" y="4617814"/>
              <a:ext cx="1419299"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Comandos</a:t>
              </a:r>
            </a:p>
          </p:txBody>
        </p:sp>
        <p:sp>
          <p:nvSpPr>
            <p:cNvPr id="24" name="TextBox 19">
              <a:extLst>
                <a:ext uri="{FF2B5EF4-FFF2-40B4-BE49-F238E27FC236}">
                  <a16:creationId xmlns:a16="http://schemas.microsoft.com/office/drawing/2014/main" id="{6CC2208F-11B5-4BEB-B045-D5C92AF22BC0}"/>
                </a:ext>
              </a:extLst>
            </p:cNvPr>
            <p:cNvSpPr txBox="1"/>
            <p:nvPr/>
          </p:nvSpPr>
          <p:spPr>
            <a:xfrm>
              <a:off x="6255524" y="5020765"/>
              <a:ext cx="2930473" cy="1791260"/>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Comandos de outros sistemas para um dispositivo para disparo de tarefas a partir de triggers ou thresholds de negócio</a:t>
              </a:r>
              <a:endParaRPr kumimoji="0" lang="en-GB" sz="1800" b="0" i="0" u="none" strike="noStrike" kern="0" cap="none" spc="0" normalizeH="0" baseline="0" noProof="0" dirty="0">
                <a:ln>
                  <a:noFill/>
                </a:ln>
                <a:effectLst/>
                <a:uLnTx/>
                <a:uFillTx/>
              </a:endParaRPr>
            </a:p>
          </p:txBody>
        </p:sp>
        <p:sp>
          <p:nvSpPr>
            <p:cNvPr id="25" name="Right Arrow 21">
              <a:extLst>
                <a:ext uri="{FF2B5EF4-FFF2-40B4-BE49-F238E27FC236}">
                  <a16:creationId xmlns:a16="http://schemas.microsoft.com/office/drawing/2014/main" id="{CEA4D807-6279-43C9-B807-145A1A01B0D4}"/>
                </a:ext>
              </a:extLst>
            </p:cNvPr>
            <p:cNvSpPr/>
            <p:nvPr/>
          </p:nvSpPr>
          <p:spPr>
            <a:xfrm rot="5400000">
              <a:off x="7059521" y="2462688"/>
              <a:ext cx="810362" cy="276348"/>
            </a:xfrm>
            <a:prstGeom prst="rightArrow">
              <a:avLst/>
            </a:prstGeom>
            <a:solidFill>
              <a:schemeClr val="tx1"/>
            </a:solidFill>
            <a:ln w="10795" cap="flat" cmpd="dbl"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44" name="Rectangle 2">
              <a:extLst>
                <a:ext uri="{FF2B5EF4-FFF2-40B4-BE49-F238E27FC236}">
                  <a16:creationId xmlns:a16="http://schemas.microsoft.com/office/drawing/2014/main" id="{0CB4FDA9-3367-450B-8171-68765E57A114}"/>
                </a:ext>
              </a:extLst>
            </p:cNvPr>
            <p:cNvSpPr/>
            <p:nvPr/>
          </p:nvSpPr>
          <p:spPr bwMode="auto">
            <a:xfrm>
              <a:off x="7131942"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6" name="Picture 13">
              <a:extLst>
                <a:ext uri="{FF2B5EF4-FFF2-40B4-BE49-F238E27FC236}">
                  <a16:creationId xmlns:a16="http://schemas.microsoft.com/office/drawing/2014/main" id="{99E40EA4-F760-4BEE-A66F-A7D52FCCD82F}"/>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617438" y="1411158"/>
              <a:ext cx="284678" cy="547081"/>
            </a:xfrm>
            <a:prstGeom prst="rect">
              <a:avLst/>
            </a:prstGeom>
          </p:spPr>
        </p:pic>
        <p:sp>
          <p:nvSpPr>
            <p:cNvPr id="48" name="Frame 5">
              <a:extLst>
                <a:ext uri="{FF2B5EF4-FFF2-40B4-BE49-F238E27FC236}">
                  <a16:creationId xmlns:a16="http://schemas.microsoft.com/office/drawing/2014/main" id="{1FE73D83-D240-466E-9CF3-F2AEEE42AF6A}"/>
                </a:ext>
              </a:extLst>
            </p:cNvPr>
            <p:cNvSpPr>
              <a:spLocks noChangeAspect="1"/>
            </p:cNvSpPr>
            <p:nvPr/>
          </p:nvSpPr>
          <p:spPr bwMode="auto">
            <a:xfrm>
              <a:off x="7250863"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sp>
          <p:nvSpPr>
            <p:cNvPr id="64" name="Rectangle 10">
              <a:extLst>
                <a:ext uri="{FF2B5EF4-FFF2-40B4-BE49-F238E27FC236}">
                  <a16:creationId xmlns:a16="http://schemas.microsoft.com/office/drawing/2014/main" id="{50C26DDD-22E5-4E73-B6CD-653E1AD84392}"/>
                </a:ext>
              </a:extLst>
            </p:cNvPr>
            <p:cNvSpPr/>
            <p:nvPr/>
          </p:nvSpPr>
          <p:spPr bwMode="auto">
            <a:xfrm>
              <a:off x="7239651"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66" name="Picture 56">
              <a:extLst>
                <a:ext uri="{FF2B5EF4-FFF2-40B4-BE49-F238E27FC236}">
                  <a16:creationId xmlns:a16="http://schemas.microsoft.com/office/drawing/2014/main" id="{C475BAF0-C5BA-4B1B-A621-59408ED7D8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2557" y="4119322"/>
              <a:ext cx="499236" cy="363755"/>
            </a:xfrm>
            <a:prstGeom prst="rect">
              <a:avLst/>
            </a:prstGeom>
          </p:spPr>
        </p:pic>
      </p:grpSp>
    </p:spTree>
    <p:extLst>
      <p:ext uri="{BB962C8B-B14F-4D97-AF65-F5344CB8AC3E}">
        <p14:creationId xmlns:p14="http://schemas.microsoft.com/office/powerpoint/2010/main" val="281651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192305" cy="5318379"/>
          </a:xfrm>
        </p:spPr>
        <p:txBody>
          <a:bodyPr/>
          <a:lstStyle/>
          <a:p>
            <a:r>
              <a:rPr lang="pt-BR" sz="3200" dirty="0"/>
              <a:t>Relembrando IOT</a:t>
            </a:r>
          </a:p>
          <a:p>
            <a:endParaRPr lang="pt-BR" sz="2000" dirty="0"/>
          </a:p>
          <a:p>
            <a:r>
              <a:rPr lang="pt-BR" sz="3200" b="1" dirty="0"/>
              <a:t>Relembrando Power Platform</a:t>
            </a:r>
          </a:p>
          <a:p>
            <a:endParaRPr lang="pt-BR" sz="2000" dirty="0"/>
          </a:p>
          <a:p>
            <a:r>
              <a:rPr lang="pt-BR" sz="3200" dirty="0"/>
              <a:t>Um cenário de notificação CLOUD-TO-DEVICE</a:t>
            </a:r>
          </a:p>
          <a:p>
            <a:endParaRPr lang="pt-BR" sz="2000" dirty="0"/>
          </a:p>
          <a:p>
            <a:r>
              <a:rPr lang="pt-BR" sz="3200" dirty="0"/>
              <a:t>Considerações</a:t>
            </a:r>
          </a:p>
          <a:p>
            <a:endParaRPr lang="pt-BR" sz="2000" dirty="0"/>
          </a:p>
          <a:p>
            <a:r>
              <a:rPr lang="pt-BR" sz="3200"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25923747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40D2-D569-8343-9FF3-23C8BFFD00AF}"/>
              </a:ext>
            </a:extLst>
          </p:cNvPr>
          <p:cNvSpPr>
            <a:spLocks noGrp="1"/>
          </p:cNvSpPr>
          <p:nvPr>
            <p:ph type="title" idx="4294967295"/>
          </p:nvPr>
        </p:nvSpPr>
        <p:spPr>
          <a:xfrm>
            <a:off x="4754563" y="-2011204"/>
            <a:ext cx="6854825" cy="553998"/>
          </a:xfrm>
        </p:spPr>
        <p:txBody>
          <a:bodyPr/>
          <a:lstStyle/>
          <a:p>
            <a:r>
              <a:rPr lang="en-US"/>
              <a:t>Microsoft</a:t>
            </a:r>
            <a:r>
              <a:rPr lang="en-US" baseline="0"/>
              <a:t> Power Platform</a:t>
            </a:r>
            <a:endParaRPr lang="en-US"/>
          </a:p>
        </p:txBody>
      </p:sp>
      <p:sp>
        <p:nvSpPr>
          <p:cNvPr id="22" name="Rectangle 1231">
            <a:extLst>
              <a:ext uri="{FF2B5EF4-FFF2-40B4-BE49-F238E27FC236}">
                <a16:creationId xmlns:a16="http://schemas.microsoft.com/office/drawing/2014/main" id="{76D5DF27-F95D-E143-B6EC-D9A17F46C0AA}"/>
              </a:ext>
            </a:extLst>
          </p:cNvPr>
          <p:cNvSpPr/>
          <p:nvPr/>
        </p:nvSpPr>
        <p:spPr>
          <a:xfrm>
            <a:off x="5846241" y="1051989"/>
            <a:ext cx="1425647" cy="430887"/>
          </a:xfrm>
          <a:prstGeom prst="rect">
            <a:avLst/>
          </a:prstGeom>
        </p:spPr>
        <p:txBody>
          <a:bodyPr wrap="none" lIns="0" tIns="0" rIns="0" bIns="0" anchor="ctr">
            <a:spAutoFit/>
          </a:bodyPr>
          <a:lstStyle/>
          <a:p>
            <a:pPr marL="0" marR="0" lvl="0" indent="0" algn="l" defTabSz="878222" rtl="0" eaLnBrk="1" fontAlgn="auto" latinLnBrk="0" hangingPunct="1">
              <a:lnSpc>
                <a:spcPct val="100000"/>
              </a:lnSpc>
              <a:spcBef>
                <a:spcPts val="0"/>
              </a:spcBef>
              <a:spcAft>
                <a:spcPts val="408"/>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BI</a:t>
            </a:r>
          </a:p>
        </p:txBody>
      </p:sp>
      <p:sp>
        <p:nvSpPr>
          <p:cNvPr id="30" name="!!Rectangle 13">
            <a:extLst>
              <a:ext uri="{FF2B5EF4-FFF2-40B4-BE49-F238E27FC236}">
                <a16:creationId xmlns:a16="http://schemas.microsoft.com/office/drawing/2014/main" id="{A6B845F7-413B-F84E-8E40-A1C18B8022FF}"/>
              </a:ext>
            </a:extLst>
          </p:cNvPr>
          <p:cNvSpPr/>
          <p:nvPr/>
        </p:nvSpPr>
        <p:spPr>
          <a:xfrm>
            <a:off x="5846241" y="2527995"/>
            <a:ext cx="1933799" cy="430887"/>
          </a:xfrm>
          <a:prstGeom prst="rect">
            <a:avLst/>
          </a:prstGeom>
        </p:spPr>
        <p:txBody>
          <a:bodyPr wrap="none" lIns="0" tIns="0" rIns="0" bIns="0" anchor="ctr">
            <a:spAutoFit/>
          </a:bodyPr>
          <a:lstStyle/>
          <a:p>
            <a:pPr marL="0" marR="0" lvl="0" indent="0" algn="l" defTabSz="878222" rtl="0" eaLnBrk="1" fontAlgn="auto" latinLnBrk="0" hangingPunct="1">
              <a:lnSpc>
                <a:spcPct val="100000"/>
              </a:lnSpc>
              <a:spcBef>
                <a:spcPts val="0"/>
              </a:spcBef>
              <a:spcAft>
                <a:spcPts val="408"/>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Apps</a:t>
            </a:r>
          </a:p>
        </p:txBody>
      </p:sp>
      <p:sp>
        <p:nvSpPr>
          <p:cNvPr id="19" name="Rectangle 1231">
            <a:extLst>
              <a:ext uri="{FF2B5EF4-FFF2-40B4-BE49-F238E27FC236}">
                <a16:creationId xmlns:a16="http://schemas.microsoft.com/office/drawing/2014/main" id="{F1102E43-A36D-1743-80DA-9C65E7571AB9}"/>
              </a:ext>
            </a:extLst>
          </p:cNvPr>
          <p:cNvSpPr/>
          <p:nvPr/>
        </p:nvSpPr>
        <p:spPr>
          <a:xfrm>
            <a:off x="5846241" y="4015551"/>
            <a:ext cx="2721452" cy="430887"/>
          </a:xfrm>
          <a:prstGeom prst="rect">
            <a:avLst/>
          </a:prstGeom>
        </p:spPr>
        <p:txBody>
          <a:bodyPr wrap="none" lIns="0" tIns="0" rIns="0" bIns="0" anchor="ctr">
            <a:spAutoFit/>
          </a:bodyPr>
          <a:lstStyle/>
          <a:p>
            <a:pPr marL="0" marR="0" lvl="0" indent="0" algn="l" defTabSz="878222" rtl="0" eaLnBrk="1" fontAlgn="auto" latinLnBrk="0" hangingPunct="1">
              <a:lnSpc>
                <a:spcPct val="100000"/>
              </a:lnSpc>
              <a:spcBef>
                <a:spcPts val="0"/>
              </a:spcBef>
              <a:spcAft>
                <a:spcPts val="408"/>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Automate</a:t>
            </a:r>
          </a:p>
        </p:txBody>
      </p:sp>
      <p:sp>
        <p:nvSpPr>
          <p:cNvPr id="25" name="Rectangle 1236">
            <a:extLst>
              <a:ext uri="{FF2B5EF4-FFF2-40B4-BE49-F238E27FC236}">
                <a16:creationId xmlns:a16="http://schemas.microsoft.com/office/drawing/2014/main" id="{2B0467C5-F517-5143-9E0F-91934E3986C9}"/>
              </a:ext>
            </a:extLst>
          </p:cNvPr>
          <p:cNvSpPr/>
          <p:nvPr/>
        </p:nvSpPr>
        <p:spPr>
          <a:xfrm>
            <a:off x="5846242" y="5496397"/>
            <a:ext cx="3438120" cy="430887"/>
          </a:xfrm>
          <a:prstGeom prst="rect">
            <a:avLst/>
          </a:prstGeom>
        </p:spPr>
        <p:txBody>
          <a:bodyPr wrap="none" lIns="0" tIns="0" rIns="0" bIns="0" anchor="ctr">
            <a:spAutoFit/>
          </a:bodyPr>
          <a:lstStyle/>
          <a:p>
            <a:pPr marL="0" marR="0" lvl="0" indent="0" algn="l" defTabSz="878222" rtl="0" eaLnBrk="1" fontAlgn="auto" latinLnBrk="0" hangingPunct="1">
              <a:lnSpc>
                <a:spcPct val="100000"/>
              </a:lnSpc>
              <a:spcBef>
                <a:spcPts val="0"/>
              </a:spcBef>
              <a:spcAft>
                <a:spcPts val="408"/>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Virtual Agents</a:t>
            </a:r>
            <a:endParaRPr kumimoji="0" lang="en-US" sz="2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endParaRPr>
          </a:p>
        </p:txBody>
      </p:sp>
      <p:sp>
        <p:nvSpPr>
          <p:cNvPr id="32" name="Rectangle 31">
            <a:extLst>
              <a:ext uri="{FF2B5EF4-FFF2-40B4-BE49-F238E27FC236}">
                <a16:creationId xmlns:a16="http://schemas.microsoft.com/office/drawing/2014/main" id="{BDF160A3-7A50-034C-AEC1-3719F89BCB55}"/>
              </a:ext>
              <a:ext uri="{C183D7F6-B498-43B3-948B-1728B52AA6E4}">
                <adec:decorative xmlns:adec="http://schemas.microsoft.com/office/drawing/2017/decorative" val="1"/>
              </a:ext>
            </a:extLst>
          </p:cNvPr>
          <p:cNvSpPr/>
          <p:nvPr/>
        </p:nvSpPr>
        <p:spPr bwMode="auto">
          <a:xfrm rot="10800000">
            <a:off x="4178300" y="-1454727"/>
            <a:ext cx="8013700" cy="1454727"/>
          </a:xfrm>
          <a:prstGeom prst="rect">
            <a:avLst/>
          </a:prstGeom>
          <a:gradFill>
            <a:gsLst>
              <a:gs pos="11000">
                <a:schemeClr val="bg1"/>
              </a:gs>
              <a:gs pos="84000">
                <a:schemeClr val="bg1">
                  <a:lumMod val="85000"/>
                  <a:lumOff val="1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1" name="Picture 30">
            <a:extLst>
              <a:ext uri="{FF2B5EF4-FFF2-40B4-BE49-F238E27FC236}">
                <a16:creationId xmlns:a16="http://schemas.microsoft.com/office/drawing/2014/main" id="{2E8ECC25-C1EB-A145-B788-FE5E33B0B018}"/>
              </a:ext>
              <a:ext uri="{C183D7F6-B498-43B3-948B-1728B52AA6E4}">
                <adec:decorative xmlns:adec="http://schemas.microsoft.com/office/drawing/2017/decorative" val="1"/>
              </a:ext>
            </a:extLst>
          </p:cNvPr>
          <p:cNvPicPr>
            <a:picLocks noChangeAspect="1"/>
          </p:cNvPicPr>
          <p:nvPr/>
        </p:nvPicPr>
        <p:blipFill rotWithShape="1">
          <a:blip r:embed="rId3">
            <a:alphaModFix amt="0"/>
          </a:blip>
          <a:srcRect l="9827" t="11154" b="6291"/>
          <a:stretch/>
        </p:blipFill>
        <p:spPr>
          <a:xfrm>
            <a:off x="4494497" y="4326846"/>
            <a:ext cx="7359774" cy="5062308"/>
          </a:xfrm>
          <a:prstGeom prst="rect">
            <a:avLst/>
          </a:prstGeom>
        </p:spPr>
      </p:pic>
      <p:pic>
        <p:nvPicPr>
          <p:cNvPr id="17" name="Picture 2">
            <a:extLst>
              <a:ext uri="{FF2B5EF4-FFF2-40B4-BE49-F238E27FC236}">
                <a16:creationId xmlns:a16="http://schemas.microsoft.com/office/drawing/2014/main" id="{166A0CA0-A789-9A46-9377-F905AAC1ECEC}"/>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0975" y="2302840"/>
            <a:ext cx="892745" cy="8927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52F59571-6C63-194C-961E-ED090ED3AE45}"/>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0975" y="3784621"/>
            <a:ext cx="892745" cy="8927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683B3278-A3A3-2143-ACC5-911914931F84}"/>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0975" y="821059"/>
            <a:ext cx="892745" cy="8927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93A01CD-5C1B-874B-A50E-C0F5B3B38DF2}"/>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1910" y="5266403"/>
            <a:ext cx="890876" cy="8908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321065DD-1CDB-7448-8117-6B640ADD7DBA}"/>
              </a:ext>
              <a:ext uri="{C183D7F6-B498-43B3-948B-1728B52AA6E4}">
                <adec:decorative xmlns:adec="http://schemas.microsoft.com/office/drawing/2017/decorative" val="1"/>
              </a:ext>
            </a:extLst>
          </p:cNvPr>
          <p:cNvPicPr>
            <a:picLocks noChangeAspect="1" noChangeArrowheads="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7204076" y="-632892"/>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3778473B-1075-A84E-8791-0BC93E10AFBD}"/>
              </a:ext>
              <a:ext uri="{C183D7F6-B498-43B3-948B-1728B52AA6E4}">
                <adec:decorative xmlns:adec="http://schemas.microsoft.com/office/drawing/2017/decorative" val="1"/>
              </a:ext>
            </a:extLst>
          </p:cNvPr>
          <p:cNvPicPr>
            <a:picLocks noChangeAspect="1" noChangeArrowheads="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8350690" y="-632892"/>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3E780D12-51E3-D146-A545-502606F6CDF5}"/>
              </a:ext>
              <a:ext uri="{C183D7F6-B498-43B3-948B-1728B52AA6E4}">
                <adec:decorative xmlns:adec="http://schemas.microsoft.com/office/drawing/2017/decorative" val="1"/>
              </a:ext>
            </a:extLst>
          </p:cNvPr>
          <p:cNvPicPr>
            <a:picLocks noChangeAspect="1" noChangeArrowheads="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9591832" y="-632892"/>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EF548089-4A6D-0A41-9BB1-646B65447228}"/>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8772" y="-617352"/>
            <a:ext cx="363762" cy="36376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34">
            <a:extLst>
              <a:ext uri="{FF2B5EF4-FFF2-40B4-BE49-F238E27FC236}">
                <a16:creationId xmlns:a16="http://schemas.microsoft.com/office/drawing/2014/main" id="{E691068D-ACF3-7D46-88AF-98076A635746}"/>
              </a:ext>
              <a:ext uri="{C183D7F6-B498-43B3-948B-1728B52AA6E4}">
                <adec:decorative xmlns:adec="http://schemas.microsoft.com/office/drawing/2017/decorative" val="1"/>
              </a:ext>
            </a:extLst>
          </p:cNvPr>
          <p:cNvSpPr/>
          <p:nvPr/>
        </p:nvSpPr>
        <p:spPr bwMode="auto">
          <a:xfrm>
            <a:off x="4905535" y="7234378"/>
            <a:ext cx="6552882" cy="3804890"/>
          </a:xfrm>
          <a:prstGeom prst="roundRect">
            <a:avLst>
              <a:gd name="adj" fmla="val 1156"/>
            </a:avLst>
          </a:prstGeom>
          <a:gradFill>
            <a:gsLst>
              <a:gs pos="16000">
                <a:schemeClr val="bg1">
                  <a:lumMod val="85000"/>
                  <a:lumOff val="15000"/>
                </a:schemeClr>
              </a:gs>
              <a:gs pos="100000">
                <a:schemeClr val="bg1">
                  <a:lumMod val="75000"/>
                  <a:lumOff val="25000"/>
                </a:schemeClr>
              </a:gs>
            </a:gsLst>
            <a:lin ang="5400000" scaled="1"/>
          </a:gra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 name="Picture 20">
            <a:extLst>
              <a:ext uri="{FF2B5EF4-FFF2-40B4-BE49-F238E27FC236}">
                <a16:creationId xmlns:a16="http://schemas.microsoft.com/office/drawing/2014/main" id="{CAA4CA28-F79C-694C-B9F9-FB5C0EB911BB}"/>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33776" y="7377113"/>
            <a:ext cx="6296399" cy="3530572"/>
          </a:xfrm>
          <a:prstGeom prst="rect">
            <a:avLst/>
          </a:prstGeom>
        </p:spPr>
      </p:pic>
    </p:spTree>
    <p:extLst>
      <p:ext uri="{BB962C8B-B14F-4D97-AF65-F5344CB8AC3E}">
        <p14:creationId xmlns:p14="http://schemas.microsoft.com/office/powerpoint/2010/main" val="423344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23"/>
                                        </p:tgtEl>
                                      </p:cBhvr>
                                      <p:by x="0" y="0"/>
                                    </p:animScale>
                                  </p:childTnLst>
                                </p:cTn>
                              </p:par>
                              <p:par>
                                <p:cTn id="9" presetID="1" presetClass="entr" presetSubtype="0" fill="hold" nodeType="withEffect">
                                  <p:stCondLst>
                                    <p:cond delay="0"/>
                                  </p:stCondLst>
                                  <p:childTnLst>
                                    <p:set>
                                      <p:cBhvr>
                                        <p:cTn id="10" dur="1" fill="hold">
                                          <p:stCondLst>
                                            <p:cond delay="399"/>
                                          </p:stCondLst>
                                        </p:cTn>
                                        <p:tgtEl>
                                          <p:spTgt spid="17"/>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400" fill="hold"/>
                                        <p:tgtEl>
                                          <p:spTgt spid="17"/>
                                        </p:tgtEl>
                                      </p:cBhvr>
                                      <p:by x="0" y="0"/>
                                    </p:animScale>
                                  </p:childTnLst>
                                </p:cTn>
                              </p:par>
                              <p:par>
                                <p:cTn id="13" presetID="1" presetClass="entr" presetSubtype="0" fill="hold" nodeType="withEffect">
                                  <p:stCondLst>
                                    <p:cond delay="0"/>
                                  </p:stCondLst>
                                  <p:childTnLst>
                                    <p:set>
                                      <p:cBhvr>
                                        <p:cTn id="14" dur="1" fill="hold">
                                          <p:stCondLst>
                                            <p:cond delay="399"/>
                                          </p:stCondLst>
                                        </p:cTn>
                                        <p:tgtEl>
                                          <p:spTgt spid="20"/>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400" fill="hold"/>
                                        <p:tgtEl>
                                          <p:spTgt spid="20"/>
                                        </p:tgtEl>
                                      </p:cBhvr>
                                      <p:by x="0" y="0"/>
                                    </p:animScale>
                                  </p:childTnLst>
                                </p:cTn>
                              </p:par>
                              <p:par>
                                <p:cTn id="17" presetID="1" presetClass="entr" presetSubtype="0" fill="hold" nodeType="withEffect">
                                  <p:stCondLst>
                                    <p:cond delay="0"/>
                                  </p:stCondLst>
                                  <p:childTnLst>
                                    <p:set>
                                      <p:cBhvr>
                                        <p:cTn id="18" dur="1" fill="hold">
                                          <p:stCondLst>
                                            <p:cond delay="399"/>
                                          </p:stCondLst>
                                        </p:cTn>
                                        <p:tgtEl>
                                          <p:spTgt spid="26"/>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400" fill="hold"/>
                                        <p:tgtEl>
                                          <p:spTgt spid="26"/>
                                        </p:tgtEl>
                                      </p:cBhvr>
                                      <p:by x="0" y="0"/>
                                    </p:animScale>
                                  </p:childTnLst>
                                </p:cTn>
                              </p:par>
                              <p:par>
                                <p:cTn id="21" presetID="10" presetClass="entr" presetSubtype="0" fill="hold" grpId="0" nodeType="withEffect">
                                  <p:stCondLst>
                                    <p:cond delay="40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accel="50000" decel="50000" fill="hold" grpId="1" nodeType="withEffect">
                                  <p:stCondLst>
                                    <p:cond delay="400"/>
                                  </p:stCondLst>
                                  <p:childTnLst>
                                    <p:animMotion origin="layout" path="M -0.01016 0.00162 L -8.33333E-7 -2.22222E-6 " pathEditMode="relative" rAng="0" ptsTypes="AA">
                                      <p:cBhvr>
                                        <p:cTn id="25" dur="500" fill="hold"/>
                                        <p:tgtEl>
                                          <p:spTgt spid="22"/>
                                        </p:tgtEl>
                                        <p:attrNameLst>
                                          <p:attrName>ppt_x</p:attrName>
                                          <p:attrName>ppt_y</p:attrName>
                                        </p:attrNameLst>
                                      </p:cBhvr>
                                      <p:rCtr x="50800" y="-9300"/>
                                    </p:animMotion>
                                  </p:childTnLst>
                                </p:cTn>
                              </p:par>
                              <p:par>
                                <p:cTn id="26" presetID="10" presetClass="entr" presetSubtype="0" fill="hold" grpId="0" nodeType="withEffect">
                                  <p:stCondLst>
                                    <p:cond delay="4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42" presetClass="path" presetSubtype="0" accel="50000" decel="50000" fill="hold" grpId="1" nodeType="withEffect">
                                  <p:stCondLst>
                                    <p:cond delay="400"/>
                                  </p:stCondLst>
                                  <p:childTnLst>
                                    <p:animMotion origin="layout" path="M -0.01016 0.00162 L 4.16667E-6 1.85185E-6 " pathEditMode="relative" rAng="0" ptsTypes="AA">
                                      <p:cBhvr>
                                        <p:cTn id="30" dur="500" fill="hold"/>
                                        <p:tgtEl>
                                          <p:spTgt spid="19"/>
                                        </p:tgtEl>
                                        <p:attrNameLst>
                                          <p:attrName>ppt_x</p:attrName>
                                          <p:attrName>ppt_y</p:attrName>
                                        </p:attrNameLst>
                                      </p:cBhvr>
                                      <p:rCtr x="50800" y="-9300"/>
                                    </p:animMotion>
                                  </p:childTnLst>
                                </p:cTn>
                              </p:par>
                              <p:par>
                                <p:cTn id="31" presetID="10" presetClass="entr" presetSubtype="0" fill="hold" grpId="0" nodeType="withEffect">
                                  <p:stCondLst>
                                    <p:cond delay="4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42" presetClass="path" presetSubtype="0" accel="50000" decel="50000" fill="hold" grpId="1" nodeType="withEffect">
                                  <p:stCondLst>
                                    <p:cond delay="400"/>
                                  </p:stCondLst>
                                  <p:childTnLst>
                                    <p:animMotion origin="layout" path="M -0.01015 0.00162 L -2.70833E-6 -3.7037E-7 " pathEditMode="relative" rAng="0" ptsTypes="AA">
                                      <p:cBhvr>
                                        <p:cTn id="35" dur="500" fill="hold"/>
                                        <p:tgtEl>
                                          <p:spTgt spid="25"/>
                                        </p:tgtEl>
                                        <p:attrNameLst>
                                          <p:attrName>ppt_x</p:attrName>
                                          <p:attrName>ppt_y</p:attrName>
                                        </p:attrNameLst>
                                      </p:cBhvr>
                                      <p:rCtr x="50800" y="-9300"/>
                                    </p:animMotion>
                                  </p:childTnLst>
                                </p:cTn>
                              </p:par>
                              <p:par>
                                <p:cTn id="36" presetID="10" presetClass="entr" presetSubtype="0" fill="hold" grpId="0" nodeType="withEffect">
                                  <p:stCondLst>
                                    <p:cond delay="40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42" presetClass="path" presetSubtype="0" accel="50000" decel="50000" fill="hold" grpId="1" nodeType="withEffect">
                                  <p:stCondLst>
                                    <p:cond delay="400"/>
                                  </p:stCondLst>
                                  <p:childTnLst>
                                    <p:animMotion origin="layout" path="M -0.01015 0.00162 L -4.16667E-6 0 " pathEditMode="relative" rAng="0" ptsTypes="AA">
                                      <p:cBhvr>
                                        <p:cTn id="40" dur="500" fill="hold"/>
                                        <p:tgtEl>
                                          <p:spTgt spid="30"/>
                                        </p:tgtEl>
                                        <p:attrNameLst>
                                          <p:attrName>ppt_x</p:attrName>
                                          <p:attrName>ppt_y</p:attrName>
                                        </p:attrNameLst>
                                      </p:cBhvr>
                                      <p:rCtr x="50800" y="-9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30" grpId="0"/>
      <p:bldP spid="30" grpId="1"/>
      <p:bldP spid="19" grpId="0"/>
      <p:bldP spid="19" grpId="1"/>
      <p:bldP spid="25" grpId="0"/>
      <p:bldP spid="2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67CD8A-F0BE-0147-AEF7-9E914B2BB231}"/>
              </a:ext>
              <a:ext uri="{C183D7F6-B498-43B3-948B-1728B52AA6E4}">
                <adec:decorative xmlns:adec="http://schemas.microsoft.com/office/drawing/2017/decorative" val="1"/>
              </a:ext>
            </a:extLst>
          </p:cNvPr>
          <p:cNvSpPr/>
          <p:nvPr/>
        </p:nvSpPr>
        <p:spPr bwMode="auto">
          <a:xfrm rot="10800000">
            <a:off x="0" y="-3"/>
            <a:ext cx="12192000" cy="1454727"/>
          </a:xfrm>
          <a:prstGeom prst="rect">
            <a:avLst/>
          </a:prstGeom>
          <a:gradFill>
            <a:gsLst>
              <a:gs pos="11000">
                <a:schemeClr val="bg1"/>
              </a:gs>
              <a:gs pos="84000">
                <a:schemeClr val="bg1">
                  <a:lumMod val="85000"/>
                  <a:lumOff val="1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0223EA23-2035-D14E-A7E2-B76BCCB659F4}"/>
              </a:ext>
            </a:extLst>
          </p:cNvPr>
          <p:cNvSpPr/>
          <p:nvPr/>
        </p:nvSpPr>
        <p:spPr>
          <a:xfrm>
            <a:off x="4090814" y="1105112"/>
            <a:ext cx="899092" cy="307777"/>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BI</a:t>
            </a:r>
          </a:p>
        </p:txBody>
      </p:sp>
      <p:pic>
        <p:nvPicPr>
          <p:cNvPr id="8" name="Picture 2">
            <a:extLst>
              <a:ext uri="{FF2B5EF4-FFF2-40B4-BE49-F238E27FC236}">
                <a16:creationId xmlns:a16="http://schemas.microsoft.com/office/drawing/2014/main" id="{F3D08254-08B4-D643-AA63-1BD7501789F6}"/>
              </a:ext>
              <a:ext uri="{C183D7F6-B498-43B3-948B-1728B52AA6E4}">
                <adec:decorative xmlns:adec="http://schemas.microsoft.com/office/drawing/2017/decorative" val="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01274" y="746457"/>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56D1ED18-0155-4242-BBFA-0D76C5C9009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77" y="393419"/>
            <a:ext cx="666968" cy="6669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7FE0B0E-D7BA-AA40-90B1-C6C53F2C8D5A}"/>
              </a:ext>
              <a:ext uri="{C183D7F6-B498-43B3-948B-1728B52AA6E4}">
                <adec:decorative xmlns:adec="http://schemas.microsoft.com/office/drawing/2017/decorative" val="1"/>
              </a:ext>
            </a:extLst>
          </p:cNvPr>
          <p:cNvSpPr/>
          <p:nvPr/>
        </p:nvSpPr>
        <p:spPr>
          <a:xfrm>
            <a:off x="5216807" y="1159639"/>
            <a:ext cx="983236"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Apps</a:t>
            </a:r>
          </a:p>
        </p:txBody>
      </p:sp>
      <p:pic>
        <p:nvPicPr>
          <p:cNvPr id="23" name="Picture 22">
            <a:extLst>
              <a:ext uri="{FF2B5EF4-FFF2-40B4-BE49-F238E27FC236}">
                <a16:creationId xmlns:a16="http://schemas.microsoft.com/office/drawing/2014/main" id="{C14CEA43-3D5B-FF47-8834-9AE535AB654C}"/>
              </a:ext>
              <a:ext uri="{C183D7F6-B498-43B3-948B-1728B52AA6E4}">
                <adec:decorative xmlns:adec="http://schemas.microsoft.com/office/drawing/2017/decorative" val="1"/>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8121505" y="730957"/>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10E184DE-0359-2C44-9C04-C8330B313721}"/>
              </a:ext>
              <a:ext uri="{C183D7F6-B498-43B3-948B-1728B52AA6E4}">
                <adec:decorative xmlns:adec="http://schemas.microsoft.com/office/drawing/2017/decorative" val="1"/>
              </a:ext>
            </a:extLst>
          </p:cNvPr>
          <p:cNvSpPr/>
          <p:nvPr/>
        </p:nvSpPr>
        <p:spPr>
          <a:xfrm>
            <a:off x="7605470" y="1159639"/>
            <a:ext cx="1473480" cy="253916"/>
          </a:xfrm>
          <a:prstGeom prst="rect">
            <a:avLst/>
          </a:prstGeom>
        </p:spPr>
        <p:txBody>
          <a:bodyPr wrap="square">
            <a:sp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Virtual Agents</a:t>
            </a:r>
          </a:p>
        </p:txBody>
      </p:sp>
      <p:pic>
        <p:nvPicPr>
          <p:cNvPr id="25" name="Picture 4">
            <a:extLst>
              <a:ext uri="{FF2B5EF4-FFF2-40B4-BE49-F238E27FC236}">
                <a16:creationId xmlns:a16="http://schemas.microsoft.com/office/drawing/2014/main" id="{BC7087BF-3B6E-7342-ADFA-2D965CEFF75A}"/>
              </a:ext>
              <a:ext uri="{C183D7F6-B498-43B3-948B-1728B52AA6E4}">
                <adec:decorative xmlns:adec="http://schemas.microsoft.com/office/drawing/2017/decorative" val="1"/>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6740877" y="743785"/>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DBEB8D6-D184-F44C-AB6B-068530ADD235}"/>
              </a:ext>
              <a:ext uri="{C183D7F6-B498-43B3-948B-1728B52AA6E4}">
                <adec:decorative xmlns:adec="http://schemas.microsoft.com/office/drawing/2017/decorative" val="1"/>
              </a:ext>
            </a:extLst>
          </p:cNvPr>
          <p:cNvSpPr/>
          <p:nvPr/>
        </p:nvSpPr>
        <p:spPr>
          <a:xfrm>
            <a:off x="6291961" y="1159639"/>
            <a:ext cx="1210588"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Automate</a:t>
            </a:r>
          </a:p>
        </p:txBody>
      </p:sp>
      <p:sp>
        <p:nvSpPr>
          <p:cNvPr id="15" name="Rectangle: Rounded Corners 34">
            <a:extLst>
              <a:ext uri="{FF2B5EF4-FFF2-40B4-BE49-F238E27FC236}">
                <a16:creationId xmlns:a16="http://schemas.microsoft.com/office/drawing/2014/main" id="{F9DBC1B9-0ABE-4342-8E33-A19773CBDF6A}"/>
              </a:ext>
              <a:ext uri="{C183D7F6-B498-43B3-948B-1728B52AA6E4}">
                <adec:decorative xmlns:adec="http://schemas.microsoft.com/office/drawing/2017/decorative" val="1"/>
              </a:ext>
            </a:extLst>
          </p:cNvPr>
          <p:cNvSpPr/>
          <p:nvPr/>
        </p:nvSpPr>
        <p:spPr bwMode="auto">
          <a:xfrm>
            <a:off x="3171737" y="1874978"/>
            <a:ext cx="6552882" cy="3804890"/>
          </a:xfrm>
          <a:prstGeom prst="roundRect">
            <a:avLst>
              <a:gd name="adj" fmla="val 1156"/>
            </a:avLst>
          </a:prstGeom>
          <a:gradFill>
            <a:gsLst>
              <a:gs pos="16000">
                <a:schemeClr val="bg1">
                  <a:lumMod val="85000"/>
                  <a:lumOff val="15000"/>
                </a:schemeClr>
              </a:gs>
              <a:gs pos="100000">
                <a:schemeClr val="bg1">
                  <a:lumMod val="75000"/>
                  <a:lumOff val="25000"/>
                </a:schemeClr>
              </a:gs>
            </a:gsLst>
            <a:lin ang="5400000" scaled="1"/>
          </a:gra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 name="Picture 9" descr="Power BI animated GIF.">
            <a:extLst>
              <a:ext uri="{FF2B5EF4-FFF2-40B4-BE49-F238E27FC236}">
                <a16:creationId xmlns:a16="http://schemas.microsoft.com/office/drawing/2014/main" id="{FA7F8010-48E4-48FB-98E4-A9E6111125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9978" y="2017713"/>
            <a:ext cx="6296399" cy="3530572"/>
          </a:xfrm>
          <a:prstGeom prst="rect">
            <a:avLst/>
          </a:prstGeom>
        </p:spPr>
      </p:pic>
    </p:spTree>
    <p:extLst>
      <p:ext uri="{BB962C8B-B14F-4D97-AF65-F5344CB8AC3E}">
        <p14:creationId xmlns:p14="http://schemas.microsoft.com/office/powerpoint/2010/main" val="4245801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67CD8A-F0BE-0147-AEF7-9E914B2BB231}"/>
              </a:ext>
              <a:ext uri="{C183D7F6-B498-43B3-948B-1728B52AA6E4}">
                <adec:decorative xmlns:adec="http://schemas.microsoft.com/office/drawing/2017/decorative" val="1"/>
              </a:ext>
            </a:extLst>
          </p:cNvPr>
          <p:cNvSpPr/>
          <p:nvPr/>
        </p:nvSpPr>
        <p:spPr bwMode="auto">
          <a:xfrm rot="10800000">
            <a:off x="0" y="-4551"/>
            <a:ext cx="12192000" cy="1667095"/>
          </a:xfrm>
          <a:prstGeom prst="rect">
            <a:avLst/>
          </a:prstGeom>
          <a:gradFill>
            <a:gsLst>
              <a:gs pos="11000">
                <a:schemeClr val="bg1"/>
              </a:gs>
              <a:gs pos="84000">
                <a:schemeClr val="bg1">
                  <a:lumMod val="85000"/>
                  <a:lumOff val="1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37FE0B0E-D7BA-AA40-90B1-C6C53F2C8D5A}"/>
              </a:ext>
            </a:extLst>
          </p:cNvPr>
          <p:cNvSpPr/>
          <p:nvPr/>
        </p:nvSpPr>
        <p:spPr>
          <a:xfrm>
            <a:off x="4713596" y="1285607"/>
            <a:ext cx="1258822"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Apps</a:t>
            </a:r>
          </a:p>
        </p:txBody>
      </p:sp>
      <p:pic>
        <p:nvPicPr>
          <p:cNvPr id="8" name="Picture 2">
            <a:extLst>
              <a:ext uri="{FF2B5EF4-FFF2-40B4-BE49-F238E27FC236}">
                <a16:creationId xmlns:a16="http://schemas.microsoft.com/office/drawing/2014/main" id="{F3D08254-08B4-D643-AA63-1BD7501789F6}"/>
              </a:ext>
              <a:ext uri="{C183D7F6-B498-43B3-948B-1728B52AA6E4}">
                <adec:decorative xmlns:adec="http://schemas.microsoft.com/office/drawing/2017/decorative" val="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027425" y="603497"/>
            <a:ext cx="631164" cy="63116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C193F2CA-4888-7D44-BB11-A26032FDD29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556" y="922521"/>
            <a:ext cx="331470" cy="33147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23DC0820-3F59-0749-80B8-BC6B5989A66E}"/>
              </a:ext>
              <a:ext uri="{C183D7F6-B498-43B3-948B-1728B52AA6E4}">
                <adec:decorative xmlns:adec="http://schemas.microsoft.com/office/drawing/2017/decorative" val="1"/>
              </a:ext>
            </a:extLst>
          </p:cNvPr>
          <p:cNvSpPr/>
          <p:nvPr/>
        </p:nvSpPr>
        <p:spPr>
          <a:xfrm>
            <a:off x="3746183" y="1307722"/>
            <a:ext cx="724877"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BI</a:t>
            </a:r>
          </a:p>
        </p:txBody>
      </p:sp>
      <p:pic>
        <p:nvPicPr>
          <p:cNvPr id="30" name="Picture 29">
            <a:extLst>
              <a:ext uri="{FF2B5EF4-FFF2-40B4-BE49-F238E27FC236}">
                <a16:creationId xmlns:a16="http://schemas.microsoft.com/office/drawing/2014/main" id="{AD6EDEA2-247A-F04E-91BB-CF5002A3581D}"/>
              </a:ext>
              <a:ext uri="{C183D7F6-B498-43B3-948B-1728B52AA6E4}">
                <adec:decorative xmlns:adec="http://schemas.microsoft.com/office/drawing/2017/decorative" val="1"/>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7860249" y="897210"/>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1082101-3681-0043-8403-0EBD88D67447}"/>
              </a:ext>
              <a:ext uri="{C183D7F6-B498-43B3-948B-1728B52AA6E4}">
                <adec:decorative xmlns:adec="http://schemas.microsoft.com/office/drawing/2017/decorative" val="1"/>
              </a:ext>
            </a:extLst>
          </p:cNvPr>
          <p:cNvSpPr/>
          <p:nvPr/>
        </p:nvSpPr>
        <p:spPr>
          <a:xfrm>
            <a:off x="7344214" y="1323220"/>
            <a:ext cx="1473480" cy="253916"/>
          </a:xfrm>
          <a:prstGeom prst="rect">
            <a:avLst/>
          </a:prstGeom>
        </p:spPr>
        <p:txBody>
          <a:bodyPr wrap="square">
            <a:sp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Virtual Agents</a:t>
            </a:r>
          </a:p>
        </p:txBody>
      </p:sp>
      <p:pic>
        <p:nvPicPr>
          <p:cNvPr id="32" name="Picture 4">
            <a:extLst>
              <a:ext uri="{FF2B5EF4-FFF2-40B4-BE49-F238E27FC236}">
                <a16:creationId xmlns:a16="http://schemas.microsoft.com/office/drawing/2014/main" id="{DDDCD477-0E0D-7749-9F41-8A272F9F8600}"/>
              </a:ext>
              <a:ext uri="{C183D7F6-B498-43B3-948B-1728B52AA6E4}">
                <adec:decorative xmlns:adec="http://schemas.microsoft.com/office/drawing/2017/decorative" val="1"/>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6479622" y="910038"/>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6103A996-BDC0-0940-B5CD-748CC57AE6DB}"/>
              </a:ext>
              <a:ext uri="{C183D7F6-B498-43B3-948B-1728B52AA6E4}">
                <adec:decorative xmlns:adec="http://schemas.microsoft.com/office/drawing/2017/decorative" val="1"/>
              </a:ext>
            </a:extLst>
          </p:cNvPr>
          <p:cNvSpPr/>
          <p:nvPr/>
        </p:nvSpPr>
        <p:spPr>
          <a:xfrm>
            <a:off x="6030706" y="1323220"/>
            <a:ext cx="1210588"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Automate</a:t>
            </a:r>
          </a:p>
        </p:txBody>
      </p:sp>
      <p:sp>
        <p:nvSpPr>
          <p:cNvPr id="34" name="Rectangle: Rounded Corners 34">
            <a:extLst>
              <a:ext uri="{FF2B5EF4-FFF2-40B4-BE49-F238E27FC236}">
                <a16:creationId xmlns:a16="http://schemas.microsoft.com/office/drawing/2014/main" id="{2D31DCF8-1990-4341-92EB-CBD2043E7755}"/>
              </a:ext>
              <a:ext uri="{C183D7F6-B498-43B3-948B-1728B52AA6E4}">
                <adec:decorative xmlns:adec="http://schemas.microsoft.com/office/drawing/2017/decorative" val="1"/>
              </a:ext>
            </a:extLst>
          </p:cNvPr>
          <p:cNvSpPr/>
          <p:nvPr/>
        </p:nvSpPr>
        <p:spPr bwMode="auto">
          <a:xfrm>
            <a:off x="2910481" y="2041231"/>
            <a:ext cx="6552882" cy="3804890"/>
          </a:xfrm>
          <a:prstGeom prst="roundRect">
            <a:avLst>
              <a:gd name="adj" fmla="val 1156"/>
            </a:avLst>
          </a:prstGeom>
          <a:gradFill>
            <a:gsLst>
              <a:gs pos="16000">
                <a:schemeClr val="bg1">
                  <a:lumMod val="85000"/>
                  <a:lumOff val="15000"/>
                </a:schemeClr>
              </a:gs>
              <a:gs pos="100000">
                <a:schemeClr val="bg1">
                  <a:lumMod val="75000"/>
                  <a:lumOff val="25000"/>
                </a:schemeClr>
              </a:gs>
            </a:gsLst>
            <a:lin ang="5400000" scaled="1"/>
          </a:gra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descr="Power Apps animated GIF.">
            <a:extLst>
              <a:ext uri="{FF2B5EF4-FFF2-40B4-BE49-F238E27FC236}">
                <a16:creationId xmlns:a16="http://schemas.microsoft.com/office/drawing/2014/main" id="{D43E0CA8-9683-4194-95D1-9026D68285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8290" y="2183966"/>
            <a:ext cx="6296399" cy="3543581"/>
          </a:xfrm>
          <a:prstGeom prst="rect">
            <a:avLst/>
          </a:prstGeom>
        </p:spPr>
      </p:pic>
    </p:spTree>
    <p:extLst>
      <p:ext uri="{BB962C8B-B14F-4D97-AF65-F5344CB8AC3E}">
        <p14:creationId xmlns:p14="http://schemas.microsoft.com/office/powerpoint/2010/main" val="19709178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67CD8A-F0BE-0147-AEF7-9E914B2BB231}"/>
              </a:ext>
              <a:ext uri="{C183D7F6-B498-43B3-948B-1728B52AA6E4}">
                <adec:decorative xmlns:adec="http://schemas.microsoft.com/office/drawing/2017/decorative" val="1"/>
              </a:ext>
            </a:extLst>
          </p:cNvPr>
          <p:cNvSpPr/>
          <p:nvPr/>
        </p:nvSpPr>
        <p:spPr bwMode="auto">
          <a:xfrm rot="10800000">
            <a:off x="0" y="9962"/>
            <a:ext cx="12192000" cy="1454727"/>
          </a:xfrm>
          <a:prstGeom prst="rect">
            <a:avLst/>
          </a:prstGeom>
          <a:gradFill>
            <a:gsLst>
              <a:gs pos="11000">
                <a:schemeClr val="bg1"/>
              </a:gs>
              <a:gs pos="84000">
                <a:schemeClr val="bg1">
                  <a:lumMod val="85000"/>
                  <a:lumOff val="1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F7F6D84D-944B-7B4E-940B-0F2CCFEC9D35}"/>
              </a:ext>
            </a:extLst>
          </p:cNvPr>
          <p:cNvSpPr/>
          <p:nvPr/>
        </p:nvSpPr>
        <p:spPr>
          <a:xfrm>
            <a:off x="6208026" y="1092706"/>
            <a:ext cx="1548436"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Automate</a:t>
            </a:r>
          </a:p>
        </p:txBody>
      </p:sp>
      <p:pic>
        <p:nvPicPr>
          <p:cNvPr id="8" name="Picture 2">
            <a:extLst>
              <a:ext uri="{FF2B5EF4-FFF2-40B4-BE49-F238E27FC236}">
                <a16:creationId xmlns:a16="http://schemas.microsoft.com/office/drawing/2014/main" id="{F3D08254-08B4-D643-AA63-1BD7501789F6}"/>
              </a:ext>
              <a:ext uri="{C183D7F6-B498-43B3-948B-1728B52AA6E4}">
                <adec:decorative xmlns:adec="http://schemas.microsoft.com/office/drawing/2017/decorative" val="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439684" y="730957"/>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7669B18-5202-F64B-AA56-AF493E7E3BA2}"/>
              </a:ext>
              <a:ext uri="{C183D7F6-B498-43B3-948B-1728B52AA6E4}">
                <adec:decorative xmlns:adec="http://schemas.microsoft.com/office/drawing/2017/decorative" val="1"/>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6664548" y="419631"/>
            <a:ext cx="635392" cy="6353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56D1ED18-0155-4242-BBFA-0D76C5C9009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1692" y="756268"/>
            <a:ext cx="331470" cy="3314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23EA23-2035-D14E-A7E2-B76BCCB659F4}"/>
              </a:ext>
              <a:ext uri="{C183D7F6-B498-43B3-948B-1728B52AA6E4}">
                <adec:decorative xmlns:adec="http://schemas.microsoft.com/office/drawing/2017/decorative" val="1"/>
              </a:ext>
            </a:extLst>
          </p:cNvPr>
          <p:cNvSpPr/>
          <p:nvPr/>
        </p:nvSpPr>
        <p:spPr>
          <a:xfrm>
            <a:off x="4209319" y="1144139"/>
            <a:ext cx="724877"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BI</a:t>
            </a:r>
          </a:p>
        </p:txBody>
      </p:sp>
      <p:sp>
        <p:nvSpPr>
          <p:cNvPr id="14" name="Rectangle 13">
            <a:extLst>
              <a:ext uri="{FF2B5EF4-FFF2-40B4-BE49-F238E27FC236}">
                <a16:creationId xmlns:a16="http://schemas.microsoft.com/office/drawing/2014/main" id="{37FE0B0E-D7BA-AA40-90B1-C6C53F2C8D5A}"/>
              </a:ext>
              <a:ext uri="{C183D7F6-B498-43B3-948B-1728B52AA6E4}">
                <adec:decorative xmlns:adec="http://schemas.microsoft.com/office/drawing/2017/decorative" val="1"/>
              </a:ext>
            </a:extLst>
          </p:cNvPr>
          <p:cNvSpPr/>
          <p:nvPr/>
        </p:nvSpPr>
        <p:spPr>
          <a:xfrm>
            <a:off x="5168344" y="1144139"/>
            <a:ext cx="927371"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Apps</a:t>
            </a:r>
          </a:p>
        </p:txBody>
      </p:sp>
      <p:pic>
        <p:nvPicPr>
          <p:cNvPr id="10" name="Picture 9">
            <a:extLst>
              <a:ext uri="{FF2B5EF4-FFF2-40B4-BE49-F238E27FC236}">
                <a16:creationId xmlns:a16="http://schemas.microsoft.com/office/drawing/2014/main" id="{BD723B8F-1C6A-D940-99AF-EE19F86CEBF5}"/>
              </a:ext>
              <a:ext uri="{C183D7F6-B498-43B3-948B-1728B52AA6E4}">
                <adec:decorative xmlns:adec="http://schemas.microsoft.com/office/drawing/2017/decorative" val="1"/>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8323385" y="730957"/>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28912B78-07F4-8041-8E58-FD0BA72D0A0A}"/>
              </a:ext>
              <a:ext uri="{C183D7F6-B498-43B3-948B-1728B52AA6E4}">
                <adec:decorative xmlns:adec="http://schemas.microsoft.com/office/drawing/2017/decorative" val="1"/>
              </a:ext>
            </a:extLst>
          </p:cNvPr>
          <p:cNvSpPr/>
          <p:nvPr/>
        </p:nvSpPr>
        <p:spPr>
          <a:xfrm>
            <a:off x="7807350" y="1159637"/>
            <a:ext cx="1473480" cy="253916"/>
          </a:xfrm>
          <a:prstGeom prst="rect">
            <a:avLst/>
          </a:prstGeom>
        </p:spPr>
        <p:txBody>
          <a:bodyPr wrap="square">
            <a:sp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Virtual Agents</a:t>
            </a:r>
          </a:p>
        </p:txBody>
      </p:sp>
      <p:sp>
        <p:nvSpPr>
          <p:cNvPr id="26" name="Rectangle: Rounded Corners 34">
            <a:extLst>
              <a:ext uri="{FF2B5EF4-FFF2-40B4-BE49-F238E27FC236}">
                <a16:creationId xmlns:a16="http://schemas.microsoft.com/office/drawing/2014/main" id="{BEA3139F-FA7B-BA41-8814-E413CDC2D248}"/>
              </a:ext>
              <a:ext uri="{C183D7F6-B498-43B3-948B-1728B52AA6E4}">
                <adec:decorative xmlns:adec="http://schemas.microsoft.com/office/drawing/2017/decorative" val="1"/>
              </a:ext>
            </a:extLst>
          </p:cNvPr>
          <p:cNvSpPr/>
          <p:nvPr/>
        </p:nvSpPr>
        <p:spPr bwMode="auto">
          <a:xfrm>
            <a:off x="3373617" y="1874978"/>
            <a:ext cx="6552882" cy="3804890"/>
          </a:xfrm>
          <a:prstGeom prst="roundRect">
            <a:avLst>
              <a:gd name="adj" fmla="val 1156"/>
            </a:avLst>
          </a:prstGeom>
          <a:gradFill>
            <a:gsLst>
              <a:gs pos="16000">
                <a:schemeClr val="bg1">
                  <a:lumMod val="85000"/>
                  <a:lumOff val="15000"/>
                </a:schemeClr>
              </a:gs>
              <a:gs pos="100000">
                <a:schemeClr val="bg1">
                  <a:lumMod val="75000"/>
                  <a:lumOff val="25000"/>
                </a:schemeClr>
              </a:gs>
            </a:gsLst>
            <a:lin ang="5400000" scaled="1"/>
          </a:gra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descr="Power Automate animated GIF.">
            <a:extLst>
              <a:ext uri="{FF2B5EF4-FFF2-40B4-BE49-F238E27FC236}">
                <a16:creationId xmlns:a16="http://schemas.microsoft.com/office/drawing/2014/main" id="{0BD9086C-EA01-438B-890A-DE32F571DB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1860" y="2017713"/>
            <a:ext cx="6285098" cy="3529012"/>
          </a:xfrm>
          <a:prstGeom prst="rect">
            <a:avLst/>
          </a:prstGeom>
        </p:spPr>
      </p:pic>
    </p:spTree>
    <p:extLst>
      <p:ext uri="{BB962C8B-B14F-4D97-AF65-F5344CB8AC3E}">
        <p14:creationId xmlns:p14="http://schemas.microsoft.com/office/powerpoint/2010/main" val="2391605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34">
            <a:extLst>
              <a:ext uri="{FF2B5EF4-FFF2-40B4-BE49-F238E27FC236}">
                <a16:creationId xmlns:a16="http://schemas.microsoft.com/office/drawing/2014/main" id="{74C5FBC5-D81F-6442-9777-266AE0C9C08F}"/>
              </a:ext>
              <a:ext uri="{C183D7F6-B498-43B3-948B-1728B52AA6E4}">
                <adec:decorative xmlns:adec="http://schemas.microsoft.com/office/drawing/2017/decorative" val="1"/>
              </a:ext>
            </a:extLst>
          </p:cNvPr>
          <p:cNvSpPr/>
          <p:nvPr/>
        </p:nvSpPr>
        <p:spPr bwMode="auto">
          <a:xfrm>
            <a:off x="3385493" y="1874978"/>
            <a:ext cx="6552882" cy="3804890"/>
          </a:xfrm>
          <a:prstGeom prst="roundRect">
            <a:avLst>
              <a:gd name="adj" fmla="val 1156"/>
            </a:avLst>
          </a:prstGeom>
          <a:gradFill>
            <a:gsLst>
              <a:gs pos="16000">
                <a:schemeClr val="bg1">
                  <a:lumMod val="85000"/>
                  <a:lumOff val="15000"/>
                </a:schemeClr>
              </a:gs>
              <a:gs pos="100000">
                <a:schemeClr val="bg1">
                  <a:lumMod val="75000"/>
                  <a:lumOff val="25000"/>
                </a:schemeClr>
              </a:gs>
            </a:gsLst>
            <a:lin ang="5400000" scaled="1"/>
          </a:gra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B67CD8A-F0BE-0147-AEF7-9E914B2BB231}"/>
              </a:ext>
              <a:ext uri="{C183D7F6-B498-43B3-948B-1728B52AA6E4}">
                <adec:decorative xmlns:adec="http://schemas.microsoft.com/office/drawing/2017/decorative" val="1"/>
              </a:ext>
            </a:extLst>
          </p:cNvPr>
          <p:cNvSpPr/>
          <p:nvPr/>
        </p:nvSpPr>
        <p:spPr bwMode="auto">
          <a:xfrm rot="10800000">
            <a:off x="0" y="-1"/>
            <a:ext cx="12192000" cy="1454727"/>
          </a:xfrm>
          <a:prstGeom prst="rect">
            <a:avLst/>
          </a:prstGeom>
          <a:gradFill>
            <a:gsLst>
              <a:gs pos="11000">
                <a:schemeClr val="bg1"/>
              </a:gs>
              <a:gs pos="84000">
                <a:schemeClr val="bg1">
                  <a:lumMod val="85000"/>
                  <a:lumOff val="1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912B78-07F4-8041-8E58-FD0BA72D0A0A}"/>
              </a:ext>
            </a:extLst>
          </p:cNvPr>
          <p:cNvSpPr/>
          <p:nvPr/>
        </p:nvSpPr>
        <p:spPr>
          <a:xfrm>
            <a:off x="7442485" y="1107371"/>
            <a:ext cx="2071982" cy="307777"/>
          </a:xfrm>
          <a:prstGeom prst="rect">
            <a:avLst/>
          </a:prstGeom>
        </p:spPr>
        <p:txBody>
          <a:bodyPr wrap="square">
            <a:sp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Virtual Agents</a:t>
            </a:r>
          </a:p>
        </p:txBody>
      </p:sp>
      <p:pic>
        <p:nvPicPr>
          <p:cNvPr id="9" name="Picture 4">
            <a:extLst>
              <a:ext uri="{FF2B5EF4-FFF2-40B4-BE49-F238E27FC236}">
                <a16:creationId xmlns:a16="http://schemas.microsoft.com/office/drawing/2014/main" id="{C7669B18-5202-F64B-AA56-AF493E7E3BA2}"/>
              </a:ext>
              <a:ext uri="{C183D7F6-B498-43B3-948B-1728B52AA6E4}">
                <adec:decorative xmlns:adec="http://schemas.microsoft.com/office/drawing/2017/decorative" val="1"/>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6706661" y="743785"/>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7F6D84D-944B-7B4E-940B-0F2CCFEC9D35}"/>
              </a:ext>
              <a:ext uri="{C183D7F6-B498-43B3-948B-1728B52AA6E4}">
                <adec:decorative xmlns:adec="http://schemas.microsoft.com/office/drawing/2017/decorative" val="1"/>
              </a:ext>
            </a:extLst>
          </p:cNvPr>
          <p:cNvSpPr/>
          <p:nvPr/>
        </p:nvSpPr>
        <p:spPr>
          <a:xfrm>
            <a:off x="6257745" y="1156967"/>
            <a:ext cx="1210588"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Automate</a:t>
            </a:r>
          </a:p>
        </p:txBody>
      </p:sp>
      <p:pic>
        <p:nvPicPr>
          <p:cNvPr id="10" name="Picture 9">
            <a:extLst>
              <a:ext uri="{FF2B5EF4-FFF2-40B4-BE49-F238E27FC236}">
                <a16:creationId xmlns:a16="http://schemas.microsoft.com/office/drawing/2014/main" id="{BD723B8F-1C6A-D940-99AF-EE19F86CEBF5}"/>
              </a:ext>
              <a:ext uri="{C183D7F6-B498-43B3-948B-1728B52AA6E4}">
                <adec:decorative xmlns:adec="http://schemas.microsoft.com/office/drawing/2017/decorative" val="1"/>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8141714" y="444422"/>
            <a:ext cx="616808" cy="616808"/>
          </a:xfrm>
          <a:prstGeom prst="rect">
            <a:avLst/>
          </a:prstGeom>
          <a:noFill/>
          <a:extLst>
            <a:ext uri="{909E8E84-426E-40DD-AFC4-6F175D3DCCD1}">
              <a14:hiddenFill xmlns:a14="http://schemas.microsoft.com/office/drawing/2010/main">
                <a:solidFill>
                  <a:srgbClr val="FFFFFF"/>
                </a:solidFill>
              </a14:hiddenFill>
            </a:ext>
          </a:extLst>
        </p:spPr>
      </p:pic>
      <p:pic>
        <p:nvPicPr>
          <p:cNvPr id="13" name="Authoring_Animation_Scenario1And2_1440" descr="Power Virtual Agents video clip.">
            <a:hlinkClick r:id="" action="ppaction://media"/>
            <a:extLst>
              <a:ext uri="{FF2B5EF4-FFF2-40B4-BE49-F238E27FC236}">
                <a16:creationId xmlns:a16="http://schemas.microsoft.com/office/drawing/2014/main" id="{227F114F-42DC-FD44-A423-AA5E4F0F12C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488522" y="2017713"/>
            <a:ext cx="6310311" cy="3529012"/>
          </a:xfrm>
          <a:prstGeom prst="rect">
            <a:avLst/>
          </a:prstGeom>
        </p:spPr>
      </p:pic>
      <p:pic>
        <p:nvPicPr>
          <p:cNvPr id="21" name="Picture 2">
            <a:extLst>
              <a:ext uri="{FF2B5EF4-FFF2-40B4-BE49-F238E27FC236}">
                <a16:creationId xmlns:a16="http://schemas.microsoft.com/office/drawing/2014/main" id="{35131268-4F4E-7045-98A4-41461812ACD2}"/>
              </a:ext>
              <a:ext uri="{C183D7F6-B498-43B3-948B-1728B52AA6E4}">
                <adec:decorative xmlns:adec="http://schemas.microsoft.com/office/drawing/2017/decorative" val="1"/>
              </a:ext>
            </a:extLst>
          </p:cNvPr>
          <p:cNvPicPr>
            <a:picLocks noChangeAspect="1" noChangeArrowheads="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5451560" y="730957"/>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F8785936-51BA-5C44-807D-622A41E56392}"/>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3568" y="756268"/>
            <a:ext cx="331470" cy="33147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B4D6B0E-A0E1-AD49-8587-A82AEB490A93}"/>
              </a:ext>
              <a:ext uri="{C183D7F6-B498-43B3-948B-1728B52AA6E4}">
                <adec:decorative xmlns:adec="http://schemas.microsoft.com/office/drawing/2017/decorative" val="1"/>
              </a:ext>
            </a:extLst>
          </p:cNvPr>
          <p:cNvSpPr/>
          <p:nvPr/>
        </p:nvSpPr>
        <p:spPr>
          <a:xfrm>
            <a:off x="4221195" y="1144139"/>
            <a:ext cx="724877"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BI</a:t>
            </a:r>
          </a:p>
        </p:txBody>
      </p:sp>
      <p:sp>
        <p:nvSpPr>
          <p:cNvPr id="24" name="Rectangle 23">
            <a:extLst>
              <a:ext uri="{FF2B5EF4-FFF2-40B4-BE49-F238E27FC236}">
                <a16:creationId xmlns:a16="http://schemas.microsoft.com/office/drawing/2014/main" id="{C15D02C9-D9C6-EF42-8689-315D05F108CA}"/>
              </a:ext>
              <a:ext uri="{C183D7F6-B498-43B3-948B-1728B52AA6E4}">
                <adec:decorative xmlns:adec="http://schemas.microsoft.com/office/drawing/2017/decorative" val="1"/>
              </a:ext>
            </a:extLst>
          </p:cNvPr>
          <p:cNvSpPr/>
          <p:nvPr/>
        </p:nvSpPr>
        <p:spPr>
          <a:xfrm>
            <a:off x="5151824" y="1144139"/>
            <a:ext cx="984164"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Apps</a:t>
            </a:r>
          </a:p>
        </p:txBody>
      </p:sp>
    </p:spTree>
    <p:extLst>
      <p:ext uri="{BB962C8B-B14F-4D97-AF65-F5344CB8AC3E}">
        <p14:creationId xmlns:p14="http://schemas.microsoft.com/office/powerpoint/2010/main" val="910227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re than 300 app connectors">
            <a:extLst>
              <a:ext uri="{FF2B5EF4-FFF2-40B4-BE49-F238E27FC236}">
                <a16:creationId xmlns:a16="http://schemas.microsoft.com/office/drawing/2014/main" id="{0400243C-5B03-C140-9851-718889449B68}"/>
              </a:ext>
            </a:extLst>
          </p:cNvPr>
          <p:cNvPicPr>
            <a:picLocks noChangeAspect="1"/>
          </p:cNvPicPr>
          <p:nvPr/>
        </p:nvPicPr>
        <p:blipFill rotWithShape="1">
          <a:blip r:embed="rId3">
            <a:alphaModFix/>
          </a:blip>
          <a:srcRect t="647" r="-154" b="6621"/>
          <a:stretch/>
        </p:blipFill>
        <p:spPr>
          <a:xfrm>
            <a:off x="1060943" y="809203"/>
            <a:ext cx="5099422" cy="5302647"/>
          </a:xfrm>
          <a:prstGeom prst="rect">
            <a:avLst/>
          </a:prstGeom>
        </p:spPr>
      </p:pic>
      <p:pic>
        <p:nvPicPr>
          <p:cNvPr id="11" name="Picture 10" descr="More than 300 app connectiors">
            <a:extLst>
              <a:ext uri="{FF2B5EF4-FFF2-40B4-BE49-F238E27FC236}">
                <a16:creationId xmlns:a16="http://schemas.microsoft.com/office/drawing/2014/main" id="{974EE0CA-ABAA-8942-87E9-C6D8CAD806F5}"/>
              </a:ext>
            </a:extLst>
          </p:cNvPr>
          <p:cNvPicPr>
            <a:picLocks noChangeAspect="1"/>
          </p:cNvPicPr>
          <p:nvPr/>
        </p:nvPicPr>
        <p:blipFill rotWithShape="1">
          <a:blip r:embed="rId3">
            <a:alphaModFix/>
          </a:blip>
          <a:srcRect t="647" r="-154" b="6621"/>
          <a:stretch/>
        </p:blipFill>
        <p:spPr>
          <a:xfrm>
            <a:off x="6144603" y="777675"/>
            <a:ext cx="5099422" cy="5302647"/>
          </a:xfrm>
          <a:prstGeom prst="rect">
            <a:avLst/>
          </a:prstGeom>
        </p:spPr>
      </p:pic>
      <p:sp>
        <p:nvSpPr>
          <p:cNvPr id="12" name="Rectangle 11" descr="more than 300 app connectors">
            <a:extLst>
              <a:ext uri="{FF2B5EF4-FFF2-40B4-BE49-F238E27FC236}">
                <a16:creationId xmlns:a16="http://schemas.microsoft.com/office/drawing/2014/main" id="{2490D60B-3A79-E446-B371-7AAF2A855B59}"/>
              </a:ext>
            </a:extLst>
          </p:cNvPr>
          <p:cNvSpPr/>
          <p:nvPr/>
        </p:nvSpPr>
        <p:spPr bwMode="auto">
          <a:xfrm>
            <a:off x="947975" y="486"/>
            <a:ext cx="3113248" cy="6857027"/>
          </a:xfrm>
          <a:prstGeom prst="rect">
            <a:avLst/>
          </a:prstGeom>
          <a:gradFill flip="none" rotWithShape="1">
            <a:gsLst>
              <a:gs pos="0">
                <a:schemeClr val="bg1"/>
              </a:gs>
              <a:gs pos="78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More than 300 app connectors">
            <a:extLst>
              <a:ext uri="{FF2B5EF4-FFF2-40B4-BE49-F238E27FC236}">
                <a16:creationId xmlns:a16="http://schemas.microsoft.com/office/drawing/2014/main" id="{020670B5-1EB7-1D4A-A1D8-191F4C6B7CA5}"/>
              </a:ext>
            </a:extLst>
          </p:cNvPr>
          <p:cNvSpPr/>
          <p:nvPr/>
        </p:nvSpPr>
        <p:spPr bwMode="auto">
          <a:xfrm>
            <a:off x="2923064" y="1667454"/>
            <a:ext cx="6344721" cy="35230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ACB4C07A-1ED4-7D49-BF77-C05BA1DE726E}"/>
              </a:ext>
            </a:extLst>
          </p:cNvPr>
          <p:cNvSpPr txBox="1">
            <a:spLocks/>
          </p:cNvSpPr>
          <p:nvPr/>
        </p:nvSpPr>
        <p:spPr>
          <a:xfrm>
            <a:off x="2923639" y="2598003"/>
            <a:ext cx="634472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000000"/>
                </a:solidFill>
                <a:effectLst/>
                <a:uLnTx/>
                <a:uFillTx/>
                <a:latin typeface="Segoe UI Semibold"/>
                <a:ea typeface="+mn-ea"/>
                <a:cs typeface="Segoe UI"/>
              </a:rPr>
              <a:t>+450 </a:t>
            </a:r>
            <a:r>
              <a:rPr kumimoji="0" lang="en-US" sz="4400" b="0" i="0" u="none" strike="noStrike" kern="1200" cap="none" spc="-50" normalizeH="0" baseline="0" noProof="0" dirty="0" err="1">
                <a:ln w="3175">
                  <a:noFill/>
                </a:ln>
                <a:solidFill>
                  <a:srgbClr val="000000"/>
                </a:solidFill>
                <a:effectLst/>
                <a:uLnTx/>
                <a:uFillTx/>
                <a:latin typeface="Segoe UI Semibold"/>
                <a:ea typeface="+mn-ea"/>
                <a:cs typeface="Segoe UI"/>
              </a:rPr>
              <a:t>conectores</a:t>
            </a:r>
            <a:endParaRPr kumimoji="0" lang="en-US" sz="4400" b="0" i="0" u="none" strike="noStrike" kern="1200" cap="none" spc="-50" normalizeH="0" baseline="0" noProof="0" dirty="0">
              <a:ln w="3175">
                <a:noFill/>
              </a:ln>
              <a:solidFill>
                <a:srgbClr val="000000"/>
              </a:solidFill>
              <a:effectLst/>
              <a:uLnTx/>
              <a:uFillTx/>
              <a:latin typeface="Segoe UI Semibold"/>
              <a:ea typeface="+mn-ea"/>
              <a:cs typeface="Segoe UI"/>
            </a:endParaRPr>
          </a:p>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a:rPr>
              <a:t>(</a:t>
            </a:r>
            <a:r>
              <a:rPr kumimoji="0" lang="en-US" sz="2000" b="0" i="0" u="none" strike="noStrike" kern="1200" cap="none" spc="-50" normalizeH="0" baseline="0" noProof="0" dirty="0" err="1">
                <a:ln w="3175">
                  <a:noFill/>
                </a:ln>
                <a:solidFill>
                  <a:srgbClr val="000000"/>
                </a:solidFill>
                <a:effectLst/>
                <a:uLnTx/>
                <a:uFillTx/>
                <a:latin typeface="Segoe UI Semibold"/>
                <a:ea typeface="+mn-ea"/>
                <a:cs typeface="Segoe UI"/>
              </a:rPr>
              <a:t>incluindo</a:t>
            </a: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a:rPr>
              <a:t> on-prem)</a:t>
            </a:r>
            <a:endParaRPr kumimoji="0" lang="en-US" sz="44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13" name="Rectangle 12" descr="more than 300 app connectors">
            <a:extLst>
              <a:ext uri="{FF2B5EF4-FFF2-40B4-BE49-F238E27FC236}">
                <a16:creationId xmlns:a16="http://schemas.microsoft.com/office/drawing/2014/main" id="{476A6412-7B8F-6649-BBC1-752ABF1488A3}"/>
              </a:ext>
            </a:extLst>
          </p:cNvPr>
          <p:cNvSpPr/>
          <p:nvPr/>
        </p:nvSpPr>
        <p:spPr bwMode="auto">
          <a:xfrm flipH="1">
            <a:off x="8164357" y="487"/>
            <a:ext cx="3113248" cy="6857027"/>
          </a:xfrm>
          <a:prstGeom prst="rect">
            <a:avLst/>
          </a:prstGeom>
          <a:gradFill flip="none" rotWithShape="1">
            <a:gsLst>
              <a:gs pos="0">
                <a:schemeClr val="bg1"/>
              </a:gs>
              <a:gs pos="78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CA26E5F-57A6-48FE-AF72-05B5F1FE36E2}"/>
              </a:ext>
            </a:extLst>
          </p:cNvPr>
          <p:cNvSpPr>
            <a:spLocks noGrp="1"/>
          </p:cNvSpPr>
          <p:nvPr>
            <p:ph type="title"/>
          </p:nvPr>
        </p:nvSpPr>
        <p:spPr>
          <a:xfrm>
            <a:off x="456624" y="187513"/>
            <a:ext cx="11277600" cy="403137"/>
          </a:xfrm>
        </p:spPr>
        <p:txBody>
          <a:bodyPr/>
          <a:lstStyle/>
          <a:p>
            <a:r>
              <a:rPr lang="en-US" dirty="0" err="1"/>
              <a:t>Conectores</a:t>
            </a:r>
            <a:endParaRPr lang="en-US" dirty="0"/>
          </a:p>
        </p:txBody>
      </p:sp>
    </p:spTree>
    <p:extLst>
      <p:ext uri="{BB962C8B-B14F-4D97-AF65-F5344CB8AC3E}">
        <p14:creationId xmlns:p14="http://schemas.microsoft.com/office/powerpoint/2010/main" val="248115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192305" cy="5318379"/>
          </a:xfrm>
        </p:spPr>
        <p:txBody>
          <a:bodyPr/>
          <a:lstStyle/>
          <a:p>
            <a:r>
              <a:rPr lang="pt-BR" sz="3200" dirty="0"/>
              <a:t>Relembrando IOT</a:t>
            </a:r>
          </a:p>
          <a:p>
            <a:endParaRPr lang="pt-BR" sz="2000" dirty="0"/>
          </a:p>
          <a:p>
            <a:r>
              <a:rPr lang="pt-BR" sz="3200" dirty="0"/>
              <a:t>Relembrando Power Platform</a:t>
            </a:r>
          </a:p>
          <a:p>
            <a:endParaRPr lang="pt-BR" sz="2000" dirty="0"/>
          </a:p>
          <a:p>
            <a:r>
              <a:rPr lang="pt-BR" sz="3200" dirty="0"/>
              <a:t>Um cenário de notificação CLOUD-TO-DEVICE</a:t>
            </a:r>
          </a:p>
          <a:p>
            <a:endParaRPr lang="pt-BR" sz="2000" dirty="0"/>
          </a:p>
          <a:p>
            <a:r>
              <a:rPr lang="pt-BR" sz="3200" dirty="0"/>
              <a:t>Considerações</a:t>
            </a:r>
          </a:p>
          <a:p>
            <a:endParaRPr lang="pt-BR" sz="2000" dirty="0"/>
          </a:p>
          <a:p>
            <a:r>
              <a:rPr lang="pt-BR" sz="3200"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2455356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err="1"/>
              <a:t>Extendendo</a:t>
            </a:r>
            <a:r>
              <a:rPr lang="en-US" dirty="0"/>
              <a:t> a </a:t>
            </a:r>
            <a:r>
              <a:rPr lang="en-US" dirty="0" err="1"/>
              <a:t>plataforma</a:t>
            </a:r>
            <a:endParaRPr lang="en-US" dirty="0"/>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271162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378697" cy="5810822"/>
          </a:xfrm>
        </p:spPr>
        <p:txBody>
          <a:bodyPr/>
          <a:lstStyle/>
          <a:p>
            <a:r>
              <a:rPr lang="pt-BR" sz="3200" dirty="0"/>
              <a:t>Relembrando IOT</a:t>
            </a:r>
          </a:p>
          <a:p>
            <a:endParaRPr lang="pt-BR" sz="2000" dirty="0"/>
          </a:p>
          <a:p>
            <a:r>
              <a:rPr lang="pt-BR" sz="3200" dirty="0"/>
              <a:t>Relembrando Power Platform</a:t>
            </a:r>
          </a:p>
          <a:p>
            <a:endParaRPr lang="pt-BR" sz="2000" dirty="0"/>
          </a:p>
          <a:p>
            <a:r>
              <a:rPr lang="pt-BR" sz="3200" b="1" dirty="0"/>
              <a:t>Um cenário de notificação CLOUD-TO-DEVICE</a:t>
            </a:r>
          </a:p>
          <a:p>
            <a:endParaRPr lang="pt-BR" sz="2000" dirty="0"/>
          </a:p>
          <a:p>
            <a:r>
              <a:rPr lang="pt-BR" sz="3200" dirty="0"/>
              <a:t>Considerações</a:t>
            </a:r>
          </a:p>
          <a:p>
            <a:endParaRPr lang="pt-BR" sz="2000" dirty="0"/>
          </a:p>
          <a:p>
            <a:r>
              <a:rPr lang="pt-BR" sz="3200"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3720485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E563502C-C7BF-418B-AE36-AE0830A95CE0}"/>
              </a:ext>
            </a:extLst>
          </p:cNvPr>
          <p:cNvSpPr>
            <a:spLocks noGrp="1"/>
          </p:cNvSpPr>
          <p:nvPr>
            <p:ph type="title"/>
          </p:nvPr>
        </p:nvSpPr>
        <p:spPr>
          <a:xfrm>
            <a:off x="588263" y="457200"/>
            <a:ext cx="11018520" cy="553998"/>
          </a:xfrm>
        </p:spPr>
        <p:txBody>
          <a:bodyPr/>
          <a:lstStyle/>
          <a:p>
            <a:r>
              <a:rPr lang="pt-BR" dirty="0"/>
              <a:t>Exemplos de mensagens para IOT</a:t>
            </a:r>
            <a:endParaRPr lang="en-US" dirty="0"/>
          </a:p>
        </p:txBody>
      </p:sp>
      <p:grpSp>
        <p:nvGrpSpPr>
          <p:cNvPr id="71" name="Agrupar 70">
            <a:extLst>
              <a:ext uri="{FF2B5EF4-FFF2-40B4-BE49-F238E27FC236}">
                <a16:creationId xmlns:a16="http://schemas.microsoft.com/office/drawing/2014/main" id="{F9F8A228-F341-4F2B-B518-3DF38110A3E2}"/>
              </a:ext>
            </a:extLst>
          </p:cNvPr>
          <p:cNvGrpSpPr/>
          <p:nvPr/>
        </p:nvGrpSpPr>
        <p:grpSpPr>
          <a:xfrm>
            <a:off x="3422987" y="1287357"/>
            <a:ext cx="2889725" cy="5058566"/>
            <a:chOff x="3422987" y="1287357"/>
            <a:chExt cx="2889725" cy="5058566"/>
          </a:xfrm>
        </p:grpSpPr>
        <p:sp>
          <p:nvSpPr>
            <p:cNvPr id="12" name="Right Arrow 9">
              <a:extLst>
                <a:ext uri="{FF2B5EF4-FFF2-40B4-BE49-F238E27FC236}">
                  <a16:creationId xmlns:a16="http://schemas.microsoft.com/office/drawing/2014/main" id="{42B4505A-E373-40C5-B697-1D968329BAF2}"/>
                </a:ext>
              </a:extLst>
            </p:cNvPr>
            <p:cNvSpPr/>
            <p:nvPr/>
          </p:nvSpPr>
          <p:spPr>
            <a:xfrm rot="5400000">
              <a:off x="3817575" y="2845270"/>
              <a:ext cx="1637017" cy="287718"/>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13" name="Rectangle 10">
              <a:extLst>
                <a:ext uri="{FF2B5EF4-FFF2-40B4-BE49-F238E27FC236}">
                  <a16:creationId xmlns:a16="http://schemas.microsoft.com/office/drawing/2014/main" id="{46ACAFFE-E581-4E66-A651-CF3F62C40FF1}"/>
                </a:ext>
              </a:extLst>
            </p:cNvPr>
            <p:cNvSpPr/>
            <p:nvPr/>
          </p:nvSpPr>
          <p:spPr bwMode="auto">
            <a:xfrm>
              <a:off x="4235562"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14" name="TextBox 11">
              <a:extLst>
                <a:ext uri="{FF2B5EF4-FFF2-40B4-BE49-F238E27FC236}">
                  <a16:creationId xmlns:a16="http://schemas.microsoft.com/office/drawing/2014/main" id="{4259F37C-4D42-4ABA-AA27-2E98DDE36262}"/>
                </a:ext>
              </a:extLst>
            </p:cNvPr>
            <p:cNvSpPr txBox="1"/>
            <p:nvPr/>
          </p:nvSpPr>
          <p:spPr>
            <a:xfrm>
              <a:off x="3987345" y="4630132"/>
              <a:ext cx="1300677"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Consultas</a:t>
              </a:r>
            </a:p>
          </p:txBody>
        </p:sp>
        <p:sp>
          <p:nvSpPr>
            <p:cNvPr id="15" name="TextBox 12">
              <a:extLst>
                <a:ext uri="{FF2B5EF4-FFF2-40B4-BE49-F238E27FC236}">
                  <a16:creationId xmlns:a16="http://schemas.microsoft.com/office/drawing/2014/main" id="{5872E7BC-A527-4F5F-9D00-AA79FB47761D}"/>
                </a:ext>
              </a:extLst>
            </p:cNvPr>
            <p:cNvSpPr txBox="1"/>
            <p:nvPr/>
          </p:nvSpPr>
          <p:spPr>
            <a:xfrm>
              <a:off x="3422987" y="5053261"/>
              <a:ext cx="2889725" cy="1292662"/>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Solicitações a partir do dispositivos para disparo de ações, sinalização ou mudança de estados</a:t>
              </a:r>
              <a:endParaRPr kumimoji="0" lang="en-GB" sz="1800" b="0" i="0" u="none" strike="noStrike" kern="0" cap="none" spc="0" normalizeH="0" baseline="0" noProof="0" dirty="0">
                <a:ln>
                  <a:noFill/>
                </a:ln>
                <a:effectLst/>
                <a:uLnTx/>
                <a:uFillTx/>
              </a:endParaRPr>
            </a:p>
          </p:txBody>
        </p:sp>
        <p:sp>
          <p:nvSpPr>
            <p:cNvPr id="16" name="Right Arrow 14">
              <a:extLst>
                <a:ext uri="{FF2B5EF4-FFF2-40B4-BE49-F238E27FC236}">
                  <a16:creationId xmlns:a16="http://schemas.microsoft.com/office/drawing/2014/main" id="{887E122F-54C7-4D24-BA97-70063902674D}"/>
                </a:ext>
              </a:extLst>
            </p:cNvPr>
            <p:cNvSpPr/>
            <p:nvPr/>
          </p:nvSpPr>
          <p:spPr>
            <a:xfrm rot="16200000">
              <a:off x="4440928" y="3210824"/>
              <a:ext cx="810362" cy="276348"/>
            </a:xfrm>
            <a:prstGeom prst="rightArrow">
              <a:avLst/>
            </a:prstGeom>
            <a:solidFill>
              <a:schemeClr val="tx1"/>
            </a:solidFill>
            <a:ln w="10795" cap="flat" cmpd="dbl"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2" name="Rectangle 2">
              <a:extLst>
                <a:ext uri="{FF2B5EF4-FFF2-40B4-BE49-F238E27FC236}">
                  <a16:creationId xmlns:a16="http://schemas.microsoft.com/office/drawing/2014/main" id="{65D2D3E8-6A77-4DEE-84B0-DCC528A858B7}"/>
                </a:ext>
              </a:extLst>
            </p:cNvPr>
            <p:cNvSpPr/>
            <p:nvPr/>
          </p:nvSpPr>
          <p:spPr bwMode="auto">
            <a:xfrm>
              <a:off x="4152108"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0" name="Picture 13">
              <a:extLst>
                <a:ext uri="{FF2B5EF4-FFF2-40B4-BE49-F238E27FC236}">
                  <a16:creationId xmlns:a16="http://schemas.microsoft.com/office/drawing/2014/main" id="{88C79583-12D2-4CC2-A88F-953672F7539C}"/>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37604" y="1411158"/>
              <a:ext cx="284678" cy="547081"/>
            </a:xfrm>
            <a:prstGeom prst="rect">
              <a:avLst/>
            </a:prstGeom>
          </p:spPr>
        </p:pic>
        <p:sp>
          <p:nvSpPr>
            <p:cNvPr id="42" name="Frame 5">
              <a:extLst>
                <a:ext uri="{FF2B5EF4-FFF2-40B4-BE49-F238E27FC236}">
                  <a16:creationId xmlns:a16="http://schemas.microsoft.com/office/drawing/2014/main" id="{11985F31-E412-4616-9456-B2A2A30EDED6}"/>
                </a:ext>
              </a:extLst>
            </p:cNvPr>
            <p:cNvSpPr>
              <a:spLocks noChangeAspect="1"/>
            </p:cNvSpPr>
            <p:nvPr/>
          </p:nvSpPr>
          <p:spPr bwMode="auto">
            <a:xfrm>
              <a:off x="4271029"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pic>
          <p:nvPicPr>
            <p:cNvPr id="56" name="Picture 56">
              <a:extLst>
                <a:ext uri="{FF2B5EF4-FFF2-40B4-BE49-F238E27FC236}">
                  <a16:creationId xmlns:a16="http://schemas.microsoft.com/office/drawing/2014/main" id="{6E814AC3-0297-40BE-BAEE-8AA2BBD19D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8468" y="4119322"/>
              <a:ext cx="499236" cy="363755"/>
            </a:xfrm>
            <a:prstGeom prst="rect">
              <a:avLst/>
            </a:prstGeom>
          </p:spPr>
        </p:pic>
      </p:grpSp>
      <p:grpSp>
        <p:nvGrpSpPr>
          <p:cNvPr id="70" name="Agrupar 69">
            <a:extLst>
              <a:ext uri="{FF2B5EF4-FFF2-40B4-BE49-F238E27FC236}">
                <a16:creationId xmlns:a16="http://schemas.microsoft.com/office/drawing/2014/main" id="{955F7401-F5D4-4634-9AEB-356D59280C31}"/>
              </a:ext>
            </a:extLst>
          </p:cNvPr>
          <p:cNvGrpSpPr/>
          <p:nvPr/>
        </p:nvGrpSpPr>
        <p:grpSpPr>
          <a:xfrm>
            <a:off x="442920" y="1287357"/>
            <a:ext cx="3045531" cy="5275369"/>
            <a:chOff x="442920" y="1287357"/>
            <a:chExt cx="3045531" cy="5275369"/>
          </a:xfrm>
        </p:grpSpPr>
        <p:sp>
          <p:nvSpPr>
            <p:cNvPr id="4" name="Rectangle 2">
              <a:extLst>
                <a:ext uri="{FF2B5EF4-FFF2-40B4-BE49-F238E27FC236}">
                  <a16:creationId xmlns:a16="http://schemas.microsoft.com/office/drawing/2014/main" id="{235457F2-4B08-42FF-8C00-1C4B316675A9}"/>
                </a:ext>
              </a:extLst>
            </p:cNvPr>
            <p:cNvSpPr/>
            <p:nvPr/>
          </p:nvSpPr>
          <p:spPr bwMode="auto">
            <a:xfrm>
              <a:off x="1465034"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5" name="Right Arrow 3">
              <a:extLst>
                <a:ext uri="{FF2B5EF4-FFF2-40B4-BE49-F238E27FC236}">
                  <a16:creationId xmlns:a16="http://schemas.microsoft.com/office/drawing/2014/main" id="{51DA5EF5-42D3-4012-86A2-670A5DDB4083}"/>
                </a:ext>
              </a:extLst>
            </p:cNvPr>
            <p:cNvSpPr/>
            <p:nvPr/>
          </p:nvSpPr>
          <p:spPr>
            <a:xfrm rot="5400000">
              <a:off x="1103160" y="2720499"/>
              <a:ext cx="1637017" cy="537259"/>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6" name="Rectangle 4">
              <a:extLst>
                <a:ext uri="{FF2B5EF4-FFF2-40B4-BE49-F238E27FC236}">
                  <a16:creationId xmlns:a16="http://schemas.microsoft.com/office/drawing/2014/main" id="{4D5AC876-BD07-4E69-9D9D-24EE7661DAEC}"/>
                </a:ext>
              </a:extLst>
            </p:cNvPr>
            <p:cNvSpPr/>
            <p:nvPr/>
          </p:nvSpPr>
          <p:spPr bwMode="auto">
            <a:xfrm>
              <a:off x="1517286" y="3879646"/>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7" name="TextBox 5">
              <a:extLst>
                <a:ext uri="{FF2B5EF4-FFF2-40B4-BE49-F238E27FC236}">
                  <a16:creationId xmlns:a16="http://schemas.microsoft.com/office/drawing/2014/main" id="{DFDB6548-54B0-4309-8403-0BA0FA9C77FC}"/>
                </a:ext>
              </a:extLst>
            </p:cNvPr>
            <p:cNvSpPr txBox="1"/>
            <p:nvPr/>
          </p:nvSpPr>
          <p:spPr>
            <a:xfrm>
              <a:off x="1204758" y="4617814"/>
              <a:ext cx="1384033"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Telemetria</a:t>
              </a:r>
            </a:p>
          </p:txBody>
        </p:sp>
        <p:sp>
          <p:nvSpPr>
            <p:cNvPr id="8" name="TextBox 6">
              <a:extLst>
                <a:ext uri="{FF2B5EF4-FFF2-40B4-BE49-F238E27FC236}">
                  <a16:creationId xmlns:a16="http://schemas.microsoft.com/office/drawing/2014/main" id="{ACA055FF-F513-475C-8AC4-49BF257A89D5}"/>
                </a:ext>
              </a:extLst>
            </p:cNvPr>
            <p:cNvSpPr txBox="1"/>
            <p:nvPr/>
          </p:nvSpPr>
          <p:spPr>
            <a:xfrm>
              <a:off x="442920" y="5020765"/>
              <a:ext cx="3045531" cy="1541961"/>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Captura de dados do ambiente a partir do dispositivo para outros sistemas, gerando alertas, telemetria, monitoração</a:t>
              </a:r>
              <a:endParaRPr kumimoji="0" lang="en-GB" sz="1800" b="0" i="0" u="none" strike="noStrike" kern="0" cap="none" spc="0" normalizeH="0" baseline="0" noProof="0" dirty="0">
                <a:ln>
                  <a:noFill/>
                </a:ln>
                <a:effectLst/>
                <a:uLnTx/>
                <a:uFillTx/>
              </a:endParaRPr>
            </a:p>
          </p:txBody>
        </p:sp>
        <p:pic>
          <p:nvPicPr>
            <p:cNvPr id="9" name="Picture 13">
              <a:extLst>
                <a:ext uri="{FF2B5EF4-FFF2-40B4-BE49-F238E27FC236}">
                  <a16:creationId xmlns:a16="http://schemas.microsoft.com/office/drawing/2014/main" id="{6D5F97E8-C993-4FE9-8408-5437A1B389A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950530" y="1411158"/>
              <a:ext cx="284678" cy="547081"/>
            </a:xfrm>
            <a:prstGeom prst="rect">
              <a:avLst/>
            </a:prstGeom>
          </p:spPr>
        </p:pic>
        <p:sp>
          <p:nvSpPr>
            <p:cNvPr id="10" name="Frame 5">
              <a:extLst>
                <a:ext uri="{FF2B5EF4-FFF2-40B4-BE49-F238E27FC236}">
                  <a16:creationId xmlns:a16="http://schemas.microsoft.com/office/drawing/2014/main" id="{D9065161-080A-4DED-8DFF-A51FE174B8FA}"/>
                </a:ext>
              </a:extLst>
            </p:cNvPr>
            <p:cNvSpPr>
              <a:spLocks noChangeAspect="1"/>
            </p:cNvSpPr>
            <p:nvPr/>
          </p:nvSpPr>
          <p:spPr bwMode="auto">
            <a:xfrm>
              <a:off x="1583955"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pic>
          <p:nvPicPr>
            <p:cNvPr id="58" name="Picture 56">
              <a:extLst>
                <a:ext uri="{FF2B5EF4-FFF2-40B4-BE49-F238E27FC236}">
                  <a16:creationId xmlns:a16="http://schemas.microsoft.com/office/drawing/2014/main" id="{29CEE7DE-2353-426A-8C66-ECC6CF9019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1618" y="4066852"/>
              <a:ext cx="499236" cy="363755"/>
            </a:xfrm>
            <a:prstGeom prst="rect">
              <a:avLst/>
            </a:prstGeom>
          </p:spPr>
        </p:pic>
      </p:grpSp>
      <p:grpSp>
        <p:nvGrpSpPr>
          <p:cNvPr id="73" name="Agrupar 72">
            <a:extLst>
              <a:ext uri="{FF2B5EF4-FFF2-40B4-BE49-F238E27FC236}">
                <a16:creationId xmlns:a16="http://schemas.microsoft.com/office/drawing/2014/main" id="{B84FC9FF-E2A9-4F1F-9CD0-935D10C4B61D}"/>
              </a:ext>
            </a:extLst>
          </p:cNvPr>
          <p:cNvGrpSpPr/>
          <p:nvPr/>
        </p:nvGrpSpPr>
        <p:grpSpPr>
          <a:xfrm>
            <a:off x="9105735" y="1287357"/>
            <a:ext cx="2930473" cy="5524668"/>
            <a:chOff x="9105735" y="1287357"/>
            <a:chExt cx="2930473" cy="5524668"/>
          </a:xfrm>
        </p:grpSpPr>
        <p:sp>
          <p:nvSpPr>
            <p:cNvPr id="31" name="TextBox 24">
              <a:extLst>
                <a:ext uri="{FF2B5EF4-FFF2-40B4-BE49-F238E27FC236}">
                  <a16:creationId xmlns:a16="http://schemas.microsoft.com/office/drawing/2014/main" id="{30538705-F825-4E4C-8614-4C16F7C853FC}"/>
                </a:ext>
              </a:extLst>
            </p:cNvPr>
            <p:cNvSpPr txBox="1"/>
            <p:nvPr/>
          </p:nvSpPr>
          <p:spPr>
            <a:xfrm>
              <a:off x="9530742" y="4617814"/>
              <a:ext cx="1547540"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Notificações</a:t>
              </a:r>
            </a:p>
          </p:txBody>
        </p:sp>
        <p:sp>
          <p:nvSpPr>
            <p:cNvPr id="32" name="TextBox 25">
              <a:extLst>
                <a:ext uri="{FF2B5EF4-FFF2-40B4-BE49-F238E27FC236}">
                  <a16:creationId xmlns:a16="http://schemas.microsoft.com/office/drawing/2014/main" id="{C527A3A5-5EA9-447C-A58A-ABCC4ACE00DF}"/>
                </a:ext>
              </a:extLst>
            </p:cNvPr>
            <p:cNvSpPr txBox="1"/>
            <p:nvPr/>
          </p:nvSpPr>
          <p:spPr>
            <a:xfrm>
              <a:off x="9105735" y="5020765"/>
              <a:ext cx="2930473" cy="1791260"/>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Informações fluindo de outros sistemas para um dispositivo ou grupo de dispositivos para a mudanças de status ou sinalização</a:t>
              </a:r>
              <a:endParaRPr kumimoji="0" lang="en-GB" sz="1800" b="0" i="0" u="none" strike="noStrike" kern="0" cap="none" spc="0" normalizeH="0" baseline="0" noProof="0" dirty="0">
                <a:ln>
                  <a:noFill/>
                </a:ln>
                <a:effectLst/>
                <a:uLnTx/>
                <a:uFillTx/>
              </a:endParaRPr>
            </a:p>
          </p:txBody>
        </p:sp>
        <p:sp>
          <p:nvSpPr>
            <p:cNvPr id="33" name="Right Arrow 27">
              <a:extLst>
                <a:ext uri="{FF2B5EF4-FFF2-40B4-BE49-F238E27FC236}">
                  <a16:creationId xmlns:a16="http://schemas.microsoft.com/office/drawing/2014/main" id="{996B9B2A-301F-4099-8BC2-BBA7E04F6CE7}"/>
                </a:ext>
              </a:extLst>
            </p:cNvPr>
            <p:cNvSpPr/>
            <p:nvPr/>
          </p:nvSpPr>
          <p:spPr>
            <a:xfrm rot="16200000">
              <a:off x="9502052" y="2720499"/>
              <a:ext cx="1637017" cy="537259"/>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50" name="Rectangle 2">
              <a:extLst>
                <a:ext uri="{FF2B5EF4-FFF2-40B4-BE49-F238E27FC236}">
                  <a16:creationId xmlns:a16="http://schemas.microsoft.com/office/drawing/2014/main" id="{71DA07A6-CDFF-419C-9CA8-C026F9E7728A}"/>
                </a:ext>
              </a:extLst>
            </p:cNvPr>
            <p:cNvSpPr/>
            <p:nvPr/>
          </p:nvSpPr>
          <p:spPr bwMode="auto">
            <a:xfrm>
              <a:off x="9819016"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52" name="Picture 13">
              <a:extLst>
                <a:ext uri="{FF2B5EF4-FFF2-40B4-BE49-F238E27FC236}">
                  <a16:creationId xmlns:a16="http://schemas.microsoft.com/office/drawing/2014/main" id="{22C78E67-F8B9-4B8C-926B-ABEF590B5CFF}"/>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304512" y="1411158"/>
              <a:ext cx="284678" cy="547081"/>
            </a:xfrm>
            <a:prstGeom prst="rect">
              <a:avLst/>
            </a:prstGeom>
          </p:spPr>
        </p:pic>
        <p:sp>
          <p:nvSpPr>
            <p:cNvPr id="54" name="Frame 5">
              <a:extLst>
                <a:ext uri="{FF2B5EF4-FFF2-40B4-BE49-F238E27FC236}">
                  <a16:creationId xmlns:a16="http://schemas.microsoft.com/office/drawing/2014/main" id="{1337B291-8CF5-4A9F-81C8-1E3679BFFE55}"/>
                </a:ext>
              </a:extLst>
            </p:cNvPr>
            <p:cNvSpPr>
              <a:spLocks noChangeAspect="1"/>
            </p:cNvSpPr>
            <p:nvPr/>
          </p:nvSpPr>
          <p:spPr bwMode="auto">
            <a:xfrm>
              <a:off x="9937937"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sp>
          <p:nvSpPr>
            <p:cNvPr id="60" name="Rectangle 10">
              <a:extLst>
                <a:ext uri="{FF2B5EF4-FFF2-40B4-BE49-F238E27FC236}">
                  <a16:creationId xmlns:a16="http://schemas.microsoft.com/office/drawing/2014/main" id="{917A0D4B-6D2C-41C0-93C3-EC3783187ABD}"/>
                </a:ext>
              </a:extLst>
            </p:cNvPr>
            <p:cNvSpPr/>
            <p:nvPr/>
          </p:nvSpPr>
          <p:spPr bwMode="auto">
            <a:xfrm>
              <a:off x="9922443"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62" name="Picture 56">
              <a:extLst>
                <a:ext uri="{FF2B5EF4-FFF2-40B4-BE49-F238E27FC236}">
                  <a16:creationId xmlns:a16="http://schemas.microsoft.com/office/drawing/2014/main" id="{E125F038-2683-4841-B060-4441D82FD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65349" y="4119322"/>
              <a:ext cx="499236" cy="363755"/>
            </a:xfrm>
            <a:prstGeom prst="rect">
              <a:avLst/>
            </a:prstGeom>
          </p:spPr>
        </p:pic>
      </p:grpSp>
      <p:grpSp>
        <p:nvGrpSpPr>
          <p:cNvPr id="72" name="Agrupar 71">
            <a:extLst>
              <a:ext uri="{FF2B5EF4-FFF2-40B4-BE49-F238E27FC236}">
                <a16:creationId xmlns:a16="http://schemas.microsoft.com/office/drawing/2014/main" id="{FF245F30-0602-4FAC-B0CC-A257224B14BA}"/>
              </a:ext>
            </a:extLst>
          </p:cNvPr>
          <p:cNvGrpSpPr/>
          <p:nvPr/>
        </p:nvGrpSpPr>
        <p:grpSpPr>
          <a:xfrm>
            <a:off x="6255524" y="1287357"/>
            <a:ext cx="2930473" cy="5524668"/>
            <a:chOff x="6255524" y="1287357"/>
            <a:chExt cx="2930473" cy="5524668"/>
          </a:xfrm>
        </p:grpSpPr>
        <p:sp>
          <p:nvSpPr>
            <p:cNvPr id="21" name="Right Arrow 16">
              <a:extLst>
                <a:ext uri="{FF2B5EF4-FFF2-40B4-BE49-F238E27FC236}">
                  <a16:creationId xmlns:a16="http://schemas.microsoft.com/office/drawing/2014/main" id="{0DD30EA7-EB71-4194-955A-60BC4D18C54E}"/>
                </a:ext>
              </a:extLst>
            </p:cNvPr>
            <p:cNvSpPr/>
            <p:nvPr/>
          </p:nvSpPr>
          <p:spPr>
            <a:xfrm rot="16200000">
              <a:off x="6862421" y="2845269"/>
              <a:ext cx="1637017" cy="287718"/>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23" name="TextBox 18">
              <a:extLst>
                <a:ext uri="{FF2B5EF4-FFF2-40B4-BE49-F238E27FC236}">
                  <a16:creationId xmlns:a16="http://schemas.microsoft.com/office/drawing/2014/main" id="{B283E2F6-BBED-4322-AB7D-54FA45A1EE66}"/>
                </a:ext>
              </a:extLst>
            </p:cNvPr>
            <p:cNvSpPr txBox="1"/>
            <p:nvPr/>
          </p:nvSpPr>
          <p:spPr>
            <a:xfrm>
              <a:off x="6903380" y="4617814"/>
              <a:ext cx="1419299"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Comandos</a:t>
              </a:r>
            </a:p>
          </p:txBody>
        </p:sp>
        <p:sp>
          <p:nvSpPr>
            <p:cNvPr id="24" name="TextBox 19">
              <a:extLst>
                <a:ext uri="{FF2B5EF4-FFF2-40B4-BE49-F238E27FC236}">
                  <a16:creationId xmlns:a16="http://schemas.microsoft.com/office/drawing/2014/main" id="{6CC2208F-11B5-4BEB-B045-D5C92AF22BC0}"/>
                </a:ext>
              </a:extLst>
            </p:cNvPr>
            <p:cNvSpPr txBox="1"/>
            <p:nvPr/>
          </p:nvSpPr>
          <p:spPr>
            <a:xfrm>
              <a:off x="6255524" y="5020765"/>
              <a:ext cx="2930473" cy="1791260"/>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Comandos de outros sistemas para um dispositivo para disparo de tarefas a partir de triggers ou thresholds de negócio</a:t>
              </a:r>
              <a:endParaRPr kumimoji="0" lang="en-GB" sz="1800" b="0" i="0" u="none" strike="noStrike" kern="0" cap="none" spc="0" normalizeH="0" baseline="0" noProof="0" dirty="0">
                <a:ln>
                  <a:noFill/>
                </a:ln>
                <a:effectLst/>
                <a:uLnTx/>
                <a:uFillTx/>
              </a:endParaRPr>
            </a:p>
          </p:txBody>
        </p:sp>
        <p:sp>
          <p:nvSpPr>
            <p:cNvPr id="25" name="Right Arrow 21">
              <a:extLst>
                <a:ext uri="{FF2B5EF4-FFF2-40B4-BE49-F238E27FC236}">
                  <a16:creationId xmlns:a16="http://schemas.microsoft.com/office/drawing/2014/main" id="{CEA4D807-6279-43C9-B807-145A1A01B0D4}"/>
                </a:ext>
              </a:extLst>
            </p:cNvPr>
            <p:cNvSpPr/>
            <p:nvPr/>
          </p:nvSpPr>
          <p:spPr>
            <a:xfrm rot="5400000">
              <a:off x="7059521" y="2462688"/>
              <a:ext cx="810362" cy="276348"/>
            </a:xfrm>
            <a:prstGeom prst="rightArrow">
              <a:avLst/>
            </a:prstGeom>
            <a:solidFill>
              <a:schemeClr val="tx1"/>
            </a:solidFill>
            <a:ln w="10795" cap="flat" cmpd="dbl"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44" name="Rectangle 2">
              <a:extLst>
                <a:ext uri="{FF2B5EF4-FFF2-40B4-BE49-F238E27FC236}">
                  <a16:creationId xmlns:a16="http://schemas.microsoft.com/office/drawing/2014/main" id="{0CB4FDA9-3367-450B-8171-68765E57A114}"/>
                </a:ext>
              </a:extLst>
            </p:cNvPr>
            <p:cNvSpPr/>
            <p:nvPr/>
          </p:nvSpPr>
          <p:spPr bwMode="auto">
            <a:xfrm>
              <a:off x="7131942"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6" name="Picture 13">
              <a:extLst>
                <a:ext uri="{FF2B5EF4-FFF2-40B4-BE49-F238E27FC236}">
                  <a16:creationId xmlns:a16="http://schemas.microsoft.com/office/drawing/2014/main" id="{99E40EA4-F760-4BEE-A66F-A7D52FCCD82F}"/>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617438" y="1411158"/>
              <a:ext cx="284678" cy="547081"/>
            </a:xfrm>
            <a:prstGeom prst="rect">
              <a:avLst/>
            </a:prstGeom>
          </p:spPr>
        </p:pic>
        <p:sp>
          <p:nvSpPr>
            <p:cNvPr id="48" name="Frame 5">
              <a:extLst>
                <a:ext uri="{FF2B5EF4-FFF2-40B4-BE49-F238E27FC236}">
                  <a16:creationId xmlns:a16="http://schemas.microsoft.com/office/drawing/2014/main" id="{1FE73D83-D240-466E-9CF3-F2AEEE42AF6A}"/>
                </a:ext>
              </a:extLst>
            </p:cNvPr>
            <p:cNvSpPr>
              <a:spLocks noChangeAspect="1"/>
            </p:cNvSpPr>
            <p:nvPr/>
          </p:nvSpPr>
          <p:spPr bwMode="auto">
            <a:xfrm>
              <a:off x="7250863"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sp>
          <p:nvSpPr>
            <p:cNvPr id="64" name="Rectangle 10">
              <a:extLst>
                <a:ext uri="{FF2B5EF4-FFF2-40B4-BE49-F238E27FC236}">
                  <a16:creationId xmlns:a16="http://schemas.microsoft.com/office/drawing/2014/main" id="{50C26DDD-22E5-4E73-B6CD-653E1AD84392}"/>
                </a:ext>
              </a:extLst>
            </p:cNvPr>
            <p:cNvSpPr/>
            <p:nvPr/>
          </p:nvSpPr>
          <p:spPr bwMode="auto">
            <a:xfrm>
              <a:off x="7239651"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66" name="Picture 56">
              <a:extLst>
                <a:ext uri="{FF2B5EF4-FFF2-40B4-BE49-F238E27FC236}">
                  <a16:creationId xmlns:a16="http://schemas.microsoft.com/office/drawing/2014/main" id="{C475BAF0-C5BA-4B1B-A621-59408ED7D8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2557" y="4119322"/>
              <a:ext cx="499236" cy="363755"/>
            </a:xfrm>
            <a:prstGeom prst="rect">
              <a:avLst/>
            </a:prstGeom>
          </p:spPr>
        </p:pic>
      </p:grpSp>
    </p:spTree>
    <p:extLst>
      <p:ext uri="{BB962C8B-B14F-4D97-AF65-F5344CB8AC3E}">
        <p14:creationId xmlns:p14="http://schemas.microsoft.com/office/powerpoint/2010/main" val="1630657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626669D-FB84-4BA1-9243-DD70F686E3EB}"/>
              </a:ext>
            </a:extLst>
          </p:cNvPr>
          <p:cNvSpPr>
            <a:spLocks noGrp="1"/>
          </p:cNvSpPr>
          <p:nvPr>
            <p:ph type="title"/>
          </p:nvPr>
        </p:nvSpPr>
        <p:spPr>
          <a:xfrm>
            <a:off x="343166" y="315943"/>
            <a:ext cx="11018520" cy="1107996"/>
          </a:xfrm>
        </p:spPr>
        <p:txBody>
          <a:bodyPr/>
          <a:lstStyle/>
          <a:p>
            <a:r>
              <a:rPr lang="pt-BR" dirty="0"/>
              <a:t>Uma demo de comando a partir de um trigger</a:t>
            </a:r>
            <a:br>
              <a:rPr lang="pt-BR" dirty="0"/>
            </a:br>
            <a:r>
              <a:rPr lang="pt-BR" dirty="0"/>
              <a:t>de negócio disparado via Power Platform</a:t>
            </a:r>
            <a:endParaRPr lang="en-US" dirty="0"/>
          </a:p>
        </p:txBody>
      </p:sp>
      <p:pic>
        <p:nvPicPr>
          <p:cNvPr id="1026" name="Picture 2" descr="Microsoft Power Platform">
            <a:extLst>
              <a:ext uri="{FF2B5EF4-FFF2-40B4-BE49-F238E27FC236}">
                <a16:creationId xmlns:a16="http://schemas.microsoft.com/office/drawing/2014/main" id="{3B4F3E87-835D-45C7-A3DA-382C11ECE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445" y="2052365"/>
            <a:ext cx="7035329" cy="3654562"/>
          </a:xfrm>
          <a:prstGeom prst="rect">
            <a:avLst/>
          </a:prstGeom>
          <a:noFill/>
          <a:extLst>
            <a:ext uri="{909E8E84-426E-40DD-AFC4-6F175D3DCCD1}">
              <a14:hiddenFill xmlns:a14="http://schemas.microsoft.com/office/drawing/2010/main">
                <a:solidFill>
                  <a:srgbClr val="FFFFFF"/>
                </a:solidFill>
              </a14:hiddenFill>
            </a:ext>
          </a:extLst>
        </p:spPr>
      </p:pic>
      <p:sp>
        <p:nvSpPr>
          <p:cNvPr id="11" name="Seta: para a Direita 10">
            <a:extLst>
              <a:ext uri="{FF2B5EF4-FFF2-40B4-BE49-F238E27FC236}">
                <a16:creationId xmlns:a16="http://schemas.microsoft.com/office/drawing/2014/main" id="{548B051B-A80D-44D7-B2A5-BBBBD1A6D525}"/>
              </a:ext>
            </a:extLst>
          </p:cNvPr>
          <p:cNvSpPr/>
          <p:nvPr/>
        </p:nvSpPr>
        <p:spPr>
          <a:xfrm>
            <a:off x="8259610" y="3991274"/>
            <a:ext cx="1458688" cy="594804"/>
          </a:xfrm>
          <a:prstGeom prst="rightArrow">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pen Message Envelope Svg Png Icon Free Download (#52986) -  OnlineWebFonts.COM">
            <a:extLst>
              <a:ext uri="{FF2B5EF4-FFF2-40B4-BE49-F238E27FC236}">
                <a16:creationId xmlns:a16="http://schemas.microsoft.com/office/drawing/2014/main" id="{C7A62307-770D-4A4E-9135-01FBCF973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616" y="3576189"/>
            <a:ext cx="426329" cy="4272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Open Message Envelope Svg Png Icon Free Download (#52986) -  OnlineWebFonts.COM">
            <a:extLst>
              <a:ext uri="{FF2B5EF4-FFF2-40B4-BE49-F238E27FC236}">
                <a16:creationId xmlns:a16="http://schemas.microsoft.com/office/drawing/2014/main" id="{AEF16037-E46A-4E90-A94B-C6E569408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226" y="2919393"/>
            <a:ext cx="426329" cy="427219"/>
          </a:xfrm>
          <a:prstGeom prst="rect">
            <a:avLst/>
          </a:prstGeom>
          <a:noFill/>
          <a:extLst>
            <a:ext uri="{909E8E84-426E-40DD-AFC4-6F175D3DCCD1}">
              <a14:hiddenFill xmlns:a14="http://schemas.microsoft.com/office/drawing/2010/main">
                <a:solidFill>
                  <a:srgbClr val="FFFFFF"/>
                </a:solidFill>
              </a14:hiddenFill>
            </a:ext>
          </a:extLst>
        </p:spPr>
      </p:pic>
      <p:sp>
        <p:nvSpPr>
          <p:cNvPr id="22" name="CaixaDeTexto 21">
            <a:extLst>
              <a:ext uri="{FF2B5EF4-FFF2-40B4-BE49-F238E27FC236}">
                <a16:creationId xmlns:a16="http://schemas.microsoft.com/office/drawing/2014/main" id="{D5B9E1BC-12F5-454B-9CB7-18723F39E394}"/>
              </a:ext>
            </a:extLst>
          </p:cNvPr>
          <p:cNvSpPr txBox="1"/>
          <p:nvPr/>
        </p:nvSpPr>
        <p:spPr>
          <a:xfrm>
            <a:off x="10042765" y="915973"/>
            <a:ext cx="1134123" cy="369332"/>
          </a:xfrm>
          <a:prstGeom prst="rect">
            <a:avLst/>
          </a:prstGeom>
          <a:noFill/>
        </p:spPr>
        <p:txBody>
          <a:bodyPr wrap="square">
            <a:spAutoFit/>
          </a:bodyPr>
          <a:lstStyle/>
          <a:p>
            <a:r>
              <a:rPr lang="pt-BR" dirty="0"/>
              <a:t>DEVICE</a:t>
            </a:r>
            <a:endParaRPr lang="en-US" dirty="0"/>
          </a:p>
        </p:txBody>
      </p:sp>
      <p:grpSp>
        <p:nvGrpSpPr>
          <p:cNvPr id="40" name="Agrupar 39">
            <a:extLst>
              <a:ext uri="{FF2B5EF4-FFF2-40B4-BE49-F238E27FC236}">
                <a16:creationId xmlns:a16="http://schemas.microsoft.com/office/drawing/2014/main" id="{BCEB3921-7465-48B5-AE3C-93534191EEDE}"/>
              </a:ext>
            </a:extLst>
          </p:cNvPr>
          <p:cNvGrpSpPr/>
          <p:nvPr/>
        </p:nvGrpSpPr>
        <p:grpSpPr>
          <a:xfrm>
            <a:off x="9174945" y="1333332"/>
            <a:ext cx="2930473" cy="5524668"/>
            <a:chOff x="6255524" y="1287357"/>
            <a:chExt cx="2930473" cy="5524668"/>
          </a:xfrm>
        </p:grpSpPr>
        <p:sp>
          <p:nvSpPr>
            <p:cNvPr id="41" name="Right Arrow 16">
              <a:extLst>
                <a:ext uri="{FF2B5EF4-FFF2-40B4-BE49-F238E27FC236}">
                  <a16:creationId xmlns:a16="http://schemas.microsoft.com/office/drawing/2014/main" id="{3AF6333C-3992-4F00-951A-057FA12D93B7}"/>
                </a:ext>
              </a:extLst>
            </p:cNvPr>
            <p:cNvSpPr/>
            <p:nvPr/>
          </p:nvSpPr>
          <p:spPr>
            <a:xfrm rot="16200000">
              <a:off x="6862421" y="2845269"/>
              <a:ext cx="1637017" cy="287718"/>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42" name="TextBox 18">
              <a:extLst>
                <a:ext uri="{FF2B5EF4-FFF2-40B4-BE49-F238E27FC236}">
                  <a16:creationId xmlns:a16="http://schemas.microsoft.com/office/drawing/2014/main" id="{8E84CF3E-9BC2-4967-86A2-E63BD31DA606}"/>
                </a:ext>
              </a:extLst>
            </p:cNvPr>
            <p:cNvSpPr txBox="1"/>
            <p:nvPr/>
          </p:nvSpPr>
          <p:spPr>
            <a:xfrm>
              <a:off x="6903380" y="4617814"/>
              <a:ext cx="1419299"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Comandos</a:t>
              </a:r>
            </a:p>
          </p:txBody>
        </p:sp>
        <p:sp>
          <p:nvSpPr>
            <p:cNvPr id="43" name="TextBox 19">
              <a:extLst>
                <a:ext uri="{FF2B5EF4-FFF2-40B4-BE49-F238E27FC236}">
                  <a16:creationId xmlns:a16="http://schemas.microsoft.com/office/drawing/2014/main" id="{117E9C33-59BA-4155-BC49-D289E79FA8C7}"/>
                </a:ext>
              </a:extLst>
            </p:cNvPr>
            <p:cNvSpPr txBox="1"/>
            <p:nvPr/>
          </p:nvSpPr>
          <p:spPr>
            <a:xfrm>
              <a:off x="6255524" y="5020765"/>
              <a:ext cx="2930473" cy="1791260"/>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Comandos de outros sistemas para um dispositivo para disparo de tarefas a partir de triggers ou thresholds de negócio</a:t>
              </a:r>
              <a:endParaRPr kumimoji="0" lang="en-GB" sz="1800" b="0" i="0" u="none" strike="noStrike" kern="0" cap="none" spc="0" normalizeH="0" baseline="0" noProof="0" dirty="0">
                <a:ln>
                  <a:noFill/>
                </a:ln>
                <a:effectLst/>
                <a:uLnTx/>
                <a:uFillTx/>
              </a:endParaRPr>
            </a:p>
          </p:txBody>
        </p:sp>
        <p:sp>
          <p:nvSpPr>
            <p:cNvPr id="44" name="Right Arrow 21">
              <a:extLst>
                <a:ext uri="{FF2B5EF4-FFF2-40B4-BE49-F238E27FC236}">
                  <a16:creationId xmlns:a16="http://schemas.microsoft.com/office/drawing/2014/main" id="{49D9FB04-1BA8-4F4A-9009-F41525AB5C8E}"/>
                </a:ext>
              </a:extLst>
            </p:cNvPr>
            <p:cNvSpPr/>
            <p:nvPr/>
          </p:nvSpPr>
          <p:spPr>
            <a:xfrm rot="5400000">
              <a:off x="7059521" y="2462688"/>
              <a:ext cx="810362" cy="276348"/>
            </a:xfrm>
            <a:prstGeom prst="rightArrow">
              <a:avLst/>
            </a:prstGeom>
            <a:solidFill>
              <a:schemeClr val="tx1"/>
            </a:solidFill>
            <a:ln w="10795" cap="flat" cmpd="dbl"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45" name="Rectangle 2">
              <a:extLst>
                <a:ext uri="{FF2B5EF4-FFF2-40B4-BE49-F238E27FC236}">
                  <a16:creationId xmlns:a16="http://schemas.microsoft.com/office/drawing/2014/main" id="{E7690776-7574-41C2-A831-9D84C7CB3A31}"/>
                </a:ext>
              </a:extLst>
            </p:cNvPr>
            <p:cNvSpPr/>
            <p:nvPr/>
          </p:nvSpPr>
          <p:spPr bwMode="auto">
            <a:xfrm>
              <a:off x="7131942"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6" name="Picture 13">
              <a:extLst>
                <a:ext uri="{FF2B5EF4-FFF2-40B4-BE49-F238E27FC236}">
                  <a16:creationId xmlns:a16="http://schemas.microsoft.com/office/drawing/2014/main" id="{6065BDC3-2719-4421-B9B3-902EF3FFF42C}"/>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617438" y="1411158"/>
              <a:ext cx="284678" cy="547081"/>
            </a:xfrm>
            <a:prstGeom prst="rect">
              <a:avLst/>
            </a:prstGeom>
          </p:spPr>
        </p:pic>
        <p:sp>
          <p:nvSpPr>
            <p:cNvPr id="47" name="Frame 5">
              <a:extLst>
                <a:ext uri="{FF2B5EF4-FFF2-40B4-BE49-F238E27FC236}">
                  <a16:creationId xmlns:a16="http://schemas.microsoft.com/office/drawing/2014/main" id="{19F14797-B18E-4FC1-80E5-945D2FC066CD}"/>
                </a:ext>
              </a:extLst>
            </p:cNvPr>
            <p:cNvSpPr>
              <a:spLocks noChangeAspect="1"/>
            </p:cNvSpPr>
            <p:nvPr/>
          </p:nvSpPr>
          <p:spPr bwMode="auto">
            <a:xfrm>
              <a:off x="7250863"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sp>
          <p:nvSpPr>
            <p:cNvPr id="48" name="Rectangle 10">
              <a:extLst>
                <a:ext uri="{FF2B5EF4-FFF2-40B4-BE49-F238E27FC236}">
                  <a16:creationId xmlns:a16="http://schemas.microsoft.com/office/drawing/2014/main" id="{DED43DDD-F60B-4B94-B9F0-6988B239C8B9}"/>
                </a:ext>
              </a:extLst>
            </p:cNvPr>
            <p:cNvSpPr/>
            <p:nvPr/>
          </p:nvSpPr>
          <p:spPr bwMode="auto">
            <a:xfrm>
              <a:off x="7239651"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9" name="Picture 56">
              <a:extLst>
                <a:ext uri="{FF2B5EF4-FFF2-40B4-BE49-F238E27FC236}">
                  <a16:creationId xmlns:a16="http://schemas.microsoft.com/office/drawing/2014/main" id="{3A8DE14A-F5A0-47C3-8310-562CB0C08E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2557" y="4119322"/>
              <a:ext cx="499236" cy="363755"/>
            </a:xfrm>
            <a:prstGeom prst="rect">
              <a:avLst/>
            </a:prstGeom>
          </p:spPr>
        </p:pic>
      </p:grpSp>
    </p:spTree>
    <p:extLst>
      <p:ext uri="{BB962C8B-B14F-4D97-AF65-F5344CB8AC3E}">
        <p14:creationId xmlns:p14="http://schemas.microsoft.com/office/powerpoint/2010/main" val="400112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C25A934-E635-4C08-A97E-645EE4019118}"/>
              </a:ext>
            </a:extLst>
          </p:cNvPr>
          <p:cNvPicPr>
            <a:picLocks noChangeAspect="1"/>
          </p:cNvPicPr>
          <p:nvPr/>
        </p:nvPicPr>
        <p:blipFill>
          <a:blip r:embed="rId2"/>
          <a:stretch>
            <a:fillRect/>
          </a:stretch>
        </p:blipFill>
        <p:spPr>
          <a:xfrm>
            <a:off x="207077" y="2593420"/>
            <a:ext cx="4635070" cy="2490012"/>
          </a:xfrm>
          <a:prstGeom prst="rect">
            <a:avLst/>
          </a:prstGeom>
        </p:spPr>
      </p:pic>
      <p:sp>
        <p:nvSpPr>
          <p:cNvPr id="10" name="Título 9">
            <a:extLst>
              <a:ext uri="{FF2B5EF4-FFF2-40B4-BE49-F238E27FC236}">
                <a16:creationId xmlns:a16="http://schemas.microsoft.com/office/drawing/2014/main" id="{B626669D-FB84-4BA1-9243-DD70F686E3EB}"/>
              </a:ext>
            </a:extLst>
          </p:cNvPr>
          <p:cNvSpPr>
            <a:spLocks noGrp="1"/>
          </p:cNvSpPr>
          <p:nvPr>
            <p:ph type="title"/>
          </p:nvPr>
        </p:nvSpPr>
        <p:spPr>
          <a:xfrm>
            <a:off x="296662" y="365124"/>
            <a:ext cx="4683712" cy="1409445"/>
          </a:xfrm>
        </p:spPr>
        <p:txBody>
          <a:bodyPr>
            <a:normAutofit fontScale="90000"/>
          </a:bodyPr>
          <a:lstStyle/>
          <a:p>
            <a:r>
              <a:rPr lang="pt-BR" dirty="0"/>
              <a:t>Na ponta, um device </a:t>
            </a:r>
            <a:br>
              <a:rPr lang="pt-BR" dirty="0"/>
            </a:br>
            <a:r>
              <a:rPr lang="pt-BR" dirty="0"/>
              <a:t>conectado via placa de relê </a:t>
            </a:r>
            <a:r>
              <a:rPr lang="pt-BR" dirty="0" err="1"/>
              <a:t>wifi</a:t>
            </a:r>
            <a:r>
              <a:rPr lang="pt-BR" dirty="0"/>
              <a:t> SONOFF</a:t>
            </a:r>
            <a:endParaRPr lang="en-US" dirty="0"/>
          </a:p>
        </p:txBody>
      </p:sp>
      <p:cxnSp>
        <p:nvCxnSpPr>
          <p:cNvPr id="6" name="Conector reto 5">
            <a:extLst>
              <a:ext uri="{FF2B5EF4-FFF2-40B4-BE49-F238E27FC236}">
                <a16:creationId xmlns:a16="http://schemas.microsoft.com/office/drawing/2014/main" id="{7AA70190-217C-4283-802A-6D94DEAFA746}"/>
              </a:ext>
            </a:extLst>
          </p:cNvPr>
          <p:cNvCxnSpPr>
            <a:cxnSpLocks/>
          </p:cNvCxnSpPr>
          <p:nvPr/>
        </p:nvCxnSpPr>
        <p:spPr>
          <a:xfrm flipV="1">
            <a:off x="4386796" y="142043"/>
            <a:ext cx="1386142" cy="2441135"/>
          </a:xfrm>
          <a:prstGeom prst="line">
            <a:avLst/>
          </a:prstGeom>
        </p:spPr>
        <p:style>
          <a:lnRef idx="1">
            <a:schemeClr val="dk1"/>
          </a:lnRef>
          <a:fillRef idx="0">
            <a:schemeClr val="dk1"/>
          </a:fillRef>
          <a:effectRef idx="0">
            <a:schemeClr val="dk1"/>
          </a:effectRef>
          <a:fontRef idx="minor">
            <a:schemeClr val="tx1"/>
          </a:fontRef>
        </p:style>
      </p:cxnSp>
      <p:cxnSp>
        <p:nvCxnSpPr>
          <p:cNvPr id="7" name="Conector reto 6">
            <a:extLst>
              <a:ext uri="{FF2B5EF4-FFF2-40B4-BE49-F238E27FC236}">
                <a16:creationId xmlns:a16="http://schemas.microsoft.com/office/drawing/2014/main" id="{72087069-C18B-40F1-823C-2A1F6525C53F}"/>
              </a:ext>
            </a:extLst>
          </p:cNvPr>
          <p:cNvCxnSpPr>
            <a:cxnSpLocks/>
          </p:cNvCxnSpPr>
          <p:nvPr/>
        </p:nvCxnSpPr>
        <p:spPr>
          <a:xfrm>
            <a:off x="4492100" y="3124941"/>
            <a:ext cx="1218694" cy="3456278"/>
          </a:xfrm>
          <a:prstGeom prst="line">
            <a:avLst/>
          </a:prstGeom>
        </p:spPr>
        <p:style>
          <a:lnRef idx="1">
            <a:schemeClr val="dk1"/>
          </a:lnRef>
          <a:fillRef idx="0">
            <a:schemeClr val="dk1"/>
          </a:fillRef>
          <a:effectRef idx="0">
            <a:schemeClr val="dk1"/>
          </a:effectRef>
          <a:fontRef idx="minor">
            <a:schemeClr val="tx1"/>
          </a:fontRef>
        </p:style>
      </p:cxnSp>
      <p:pic>
        <p:nvPicPr>
          <p:cNvPr id="23" name="Imagem 22">
            <a:extLst>
              <a:ext uri="{FF2B5EF4-FFF2-40B4-BE49-F238E27FC236}">
                <a16:creationId xmlns:a16="http://schemas.microsoft.com/office/drawing/2014/main" id="{C6D27B41-7EAF-4B59-AE79-24CEBA392739}"/>
              </a:ext>
            </a:extLst>
          </p:cNvPr>
          <p:cNvPicPr>
            <a:picLocks noChangeAspect="1"/>
          </p:cNvPicPr>
          <p:nvPr/>
        </p:nvPicPr>
        <p:blipFill>
          <a:blip r:embed="rId3"/>
          <a:stretch>
            <a:fillRect/>
          </a:stretch>
        </p:blipFill>
        <p:spPr>
          <a:xfrm>
            <a:off x="5772938" y="2411081"/>
            <a:ext cx="6348999" cy="4170138"/>
          </a:xfrm>
          <a:prstGeom prst="rect">
            <a:avLst/>
          </a:prstGeom>
        </p:spPr>
      </p:pic>
      <p:pic>
        <p:nvPicPr>
          <p:cNvPr id="30" name="Imagem 29">
            <a:extLst>
              <a:ext uri="{FF2B5EF4-FFF2-40B4-BE49-F238E27FC236}">
                <a16:creationId xmlns:a16="http://schemas.microsoft.com/office/drawing/2014/main" id="{E8DF485C-1025-4365-85F0-52EBA6260B25}"/>
              </a:ext>
            </a:extLst>
          </p:cNvPr>
          <p:cNvPicPr>
            <a:picLocks noChangeAspect="1"/>
          </p:cNvPicPr>
          <p:nvPr/>
        </p:nvPicPr>
        <p:blipFill>
          <a:blip r:embed="rId4"/>
          <a:stretch>
            <a:fillRect/>
          </a:stretch>
        </p:blipFill>
        <p:spPr>
          <a:xfrm>
            <a:off x="5803018" y="146370"/>
            <a:ext cx="4060054" cy="2099685"/>
          </a:xfrm>
          <a:prstGeom prst="rect">
            <a:avLst/>
          </a:prstGeom>
        </p:spPr>
      </p:pic>
      <p:sp>
        <p:nvSpPr>
          <p:cNvPr id="32" name="Cruz 31">
            <a:extLst>
              <a:ext uri="{FF2B5EF4-FFF2-40B4-BE49-F238E27FC236}">
                <a16:creationId xmlns:a16="http://schemas.microsoft.com/office/drawing/2014/main" id="{16524B54-63E0-4199-8C9B-E28E2700911D}"/>
              </a:ext>
            </a:extLst>
          </p:cNvPr>
          <p:cNvSpPr/>
          <p:nvPr/>
        </p:nvSpPr>
        <p:spPr>
          <a:xfrm>
            <a:off x="10453456" y="650235"/>
            <a:ext cx="1020932" cy="1091953"/>
          </a:xfrm>
          <a:prstGeom prst="plus">
            <a:avLst>
              <a:gd name="adj" fmla="val 40652"/>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aixaDeTexto 36">
            <a:extLst>
              <a:ext uri="{FF2B5EF4-FFF2-40B4-BE49-F238E27FC236}">
                <a16:creationId xmlns:a16="http://schemas.microsoft.com/office/drawing/2014/main" id="{F27FE69D-F8AA-4B98-9888-ACF5C4696693}"/>
              </a:ext>
            </a:extLst>
          </p:cNvPr>
          <p:cNvSpPr txBox="1"/>
          <p:nvPr/>
        </p:nvSpPr>
        <p:spPr>
          <a:xfrm>
            <a:off x="5883674" y="1774570"/>
            <a:ext cx="1555812" cy="369332"/>
          </a:xfrm>
          <a:prstGeom prst="rect">
            <a:avLst/>
          </a:prstGeom>
          <a:noFill/>
        </p:spPr>
        <p:txBody>
          <a:bodyPr wrap="square">
            <a:spAutoFit/>
          </a:bodyPr>
          <a:lstStyle/>
          <a:p>
            <a:r>
              <a:rPr lang="pt-BR" dirty="0" err="1"/>
              <a:t>Sonoff</a:t>
            </a:r>
            <a:endParaRPr lang="en-US" dirty="0"/>
          </a:p>
        </p:txBody>
      </p:sp>
      <p:sp>
        <p:nvSpPr>
          <p:cNvPr id="35" name="CaixaDeTexto 34">
            <a:extLst>
              <a:ext uri="{FF2B5EF4-FFF2-40B4-BE49-F238E27FC236}">
                <a16:creationId xmlns:a16="http://schemas.microsoft.com/office/drawing/2014/main" id="{CDFD3295-7AFF-4BA6-9FCD-8055615C7C73}"/>
              </a:ext>
            </a:extLst>
          </p:cNvPr>
          <p:cNvSpPr txBox="1"/>
          <p:nvPr/>
        </p:nvSpPr>
        <p:spPr>
          <a:xfrm>
            <a:off x="9675550" y="2545616"/>
            <a:ext cx="2051852" cy="1200329"/>
          </a:xfrm>
          <a:prstGeom prst="rect">
            <a:avLst/>
          </a:prstGeom>
          <a:noFill/>
        </p:spPr>
        <p:txBody>
          <a:bodyPr wrap="square">
            <a:spAutoFit/>
          </a:bodyPr>
          <a:lstStyle/>
          <a:p>
            <a:r>
              <a:rPr lang="pt-BR" dirty="0" err="1"/>
              <a:t>Robotic</a:t>
            </a:r>
            <a:r>
              <a:rPr lang="pt-BR" dirty="0"/>
              <a:t> </a:t>
            </a:r>
            <a:r>
              <a:rPr lang="pt-BR" dirty="0" err="1"/>
              <a:t>Arm</a:t>
            </a:r>
            <a:r>
              <a:rPr lang="pt-BR" dirty="0"/>
              <a:t> </a:t>
            </a:r>
            <a:r>
              <a:rPr lang="pt-BR" dirty="0" err="1"/>
              <a:t>with</a:t>
            </a:r>
            <a:r>
              <a:rPr lang="pt-BR" dirty="0"/>
              <a:t> 6 servos + ARDUINO + Servo </a:t>
            </a:r>
            <a:r>
              <a:rPr lang="pt-BR" dirty="0" err="1"/>
              <a:t>Shield</a:t>
            </a:r>
            <a:r>
              <a:rPr lang="pt-BR" dirty="0"/>
              <a:t> OSEPP</a:t>
            </a:r>
            <a:endParaRPr lang="en-US" dirty="0"/>
          </a:p>
        </p:txBody>
      </p:sp>
    </p:spTree>
    <p:extLst>
      <p:ext uri="{BB962C8B-B14F-4D97-AF65-F5344CB8AC3E}">
        <p14:creationId xmlns:p14="http://schemas.microsoft.com/office/powerpoint/2010/main" val="2654028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8FC9DED-C97C-443D-9620-F78EA81C577D}"/>
              </a:ext>
            </a:extLst>
          </p:cNvPr>
          <p:cNvPicPr>
            <a:picLocks noChangeAspect="1"/>
          </p:cNvPicPr>
          <p:nvPr/>
        </p:nvPicPr>
        <p:blipFill>
          <a:blip r:embed="rId2"/>
          <a:stretch>
            <a:fillRect/>
          </a:stretch>
        </p:blipFill>
        <p:spPr>
          <a:xfrm>
            <a:off x="562672" y="3235981"/>
            <a:ext cx="4982410" cy="3164819"/>
          </a:xfrm>
          <a:prstGeom prst="rect">
            <a:avLst/>
          </a:prstGeom>
        </p:spPr>
      </p:pic>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1</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3" y="1251230"/>
            <a:ext cx="4931229" cy="2154436"/>
          </a:xfrm>
        </p:spPr>
        <p:txBody>
          <a:bodyPr/>
          <a:lstStyle/>
          <a:p>
            <a:r>
              <a:rPr lang="pt-BR" dirty="0"/>
              <a:t>Configuração de um </a:t>
            </a:r>
            <a:r>
              <a:rPr lang="pt-BR" dirty="0" err="1"/>
              <a:t>Sonoff</a:t>
            </a:r>
            <a:r>
              <a:rPr lang="pt-BR" dirty="0"/>
              <a:t> </a:t>
            </a:r>
            <a:r>
              <a:rPr lang="pt-BR" dirty="0" err="1"/>
              <a:t>Wifi</a:t>
            </a:r>
            <a:r>
              <a:rPr lang="pt-BR" dirty="0"/>
              <a:t> Módulo Relé </a:t>
            </a:r>
            <a:r>
              <a:rPr lang="pt-BR" dirty="0" err="1"/>
              <a:t>Dc</a:t>
            </a:r>
            <a:r>
              <a:rPr lang="pt-BR" dirty="0"/>
              <a:t> 5v Função Pulso E Travado, acessando o device via App </a:t>
            </a:r>
            <a:r>
              <a:rPr lang="pt-BR" dirty="0" err="1"/>
              <a:t>eWeLink</a:t>
            </a:r>
            <a:r>
              <a:rPr lang="pt-BR" dirty="0"/>
              <a:t>.</a:t>
            </a:r>
            <a:endParaRPr lang="en-US" dirty="0"/>
          </a:p>
        </p:txBody>
      </p:sp>
      <p:pic>
        <p:nvPicPr>
          <p:cNvPr id="11" name="Imagem 10">
            <a:extLst>
              <a:ext uri="{FF2B5EF4-FFF2-40B4-BE49-F238E27FC236}">
                <a16:creationId xmlns:a16="http://schemas.microsoft.com/office/drawing/2014/main" id="{3556D842-1FE4-4C2C-A4D2-BD8D6E8DF8BE}"/>
              </a:ext>
            </a:extLst>
          </p:cNvPr>
          <p:cNvPicPr>
            <a:picLocks noChangeAspect="1"/>
          </p:cNvPicPr>
          <p:nvPr/>
        </p:nvPicPr>
        <p:blipFill>
          <a:blip r:embed="rId3"/>
          <a:stretch>
            <a:fillRect/>
          </a:stretch>
        </p:blipFill>
        <p:spPr>
          <a:xfrm>
            <a:off x="5779451" y="567097"/>
            <a:ext cx="4965943" cy="1945228"/>
          </a:xfrm>
          <a:prstGeom prst="rect">
            <a:avLst/>
          </a:prstGeom>
        </p:spPr>
      </p:pic>
      <p:pic>
        <p:nvPicPr>
          <p:cNvPr id="5" name="Imagem 4">
            <a:extLst>
              <a:ext uri="{FF2B5EF4-FFF2-40B4-BE49-F238E27FC236}">
                <a16:creationId xmlns:a16="http://schemas.microsoft.com/office/drawing/2014/main" id="{22C5129F-1BA3-47E1-BF23-85929B35632F}"/>
              </a:ext>
            </a:extLst>
          </p:cNvPr>
          <p:cNvPicPr>
            <a:picLocks noChangeAspect="1"/>
          </p:cNvPicPr>
          <p:nvPr/>
        </p:nvPicPr>
        <p:blipFill>
          <a:blip r:embed="rId4"/>
          <a:stretch>
            <a:fillRect/>
          </a:stretch>
        </p:blipFill>
        <p:spPr>
          <a:xfrm>
            <a:off x="5836177" y="2735533"/>
            <a:ext cx="6087291" cy="3915873"/>
          </a:xfrm>
          <a:prstGeom prst="rect">
            <a:avLst/>
          </a:prstGeom>
        </p:spPr>
      </p:pic>
    </p:spTree>
    <p:extLst>
      <p:ext uri="{BB962C8B-B14F-4D97-AF65-F5344CB8AC3E}">
        <p14:creationId xmlns:p14="http://schemas.microsoft.com/office/powerpoint/2010/main" val="2954595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1</a:t>
            </a:r>
            <a:endParaRPr lang="en-US" dirty="0"/>
          </a:p>
        </p:txBody>
      </p:sp>
      <p:pic>
        <p:nvPicPr>
          <p:cNvPr id="11" name="Imagem 10">
            <a:extLst>
              <a:ext uri="{FF2B5EF4-FFF2-40B4-BE49-F238E27FC236}">
                <a16:creationId xmlns:a16="http://schemas.microsoft.com/office/drawing/2014/main" id="{3556D842-1FE4-4C2C-A4D2-BD8D6E8DF8BE}"/>
              </a:ext>
            </a:extLst>
          </p:cNvPr>
          <p:cNvPicPr>
            <a:picLocks noChangeAspect="1"/>
          </p:cNvPicPr>
          <p:nvPr/>
        </p:nvPicPr>
        <p:blipFill>
          <a:blip r:embed="rId2"/>
          <a:stretch>
            <a:fillRect/>
          </a:stretch>
        </p:blipFill>
        <p:spPr>
          <a:xfrm>
            <a:off x="588263" y="4168431"/>
            <a:ext cx="4358619" cy="1707331"/>
          </a:xfrm>
          <a:prstGeom prst="rect">
            <a:avLst/>
          </a:prstGeom>
        </p:spPr>
      </p:pic>
      <p:pic>
        <p:nvPicPr>
          <p:cNvPr id="3" name="Imagem 2">
            <a:extLst>
              <a:ext uri="{FF2B5EF4-FFF2-40B4-BE49-F238E27FC236}">
                <a16:creationId xmlns:a16="http://schemas.microsoft.com/office/drawing/2014/main" id="{0537D848-18ED-4F1B-992A-1BA72BDDAFE3}"/>
              </a:ext>
            </a:extLst>
          </p:cNvPr>
          <p:cNvPicPr>
            <a:picLocks noChangeAspect="1"/>
          </p:cNvPicPr>
          <p:nvPr/>
        </p:nvPicPr>
        <p:blipFill>
          <a:blip r:embed="rId3"/>
          <a:stretch>
            <a:fillRect/>
          </a:stretch>
        </p:blipFill>
        <p:spPr>
          <a:xfrm>
            <a:off x="5940793" y="708558"/>
            <a:ext cx="5662944" cy="5689719"/>
          </a:xfrm>
          <a:prstGeom prst="rect">
            <a:avLst/>
          </a:prstGeom>
        </p:spPr>
      </p:pic>
      <p:sp>
        <p:nvSpPr>
          <p:cNvPr id="8" name="Espaço Reservado para Conteúdo 8">
            <a:extLst>
              <a:ext uri="{FF2B5EF4-FFF2-40B4-BE49-F238E27FC236}">
                <a16:creationId xmlns:a16="http://schemas.microsoft.com/office/drawing/2014/main" id="{CCA77038-E0F1-4992-B7FC-735A69B2E7A4}"/>
              </a:ext>
            </a:extLst>
          </p:cNvPr>
          <p:cNvSpPr>
            <a:spLocks noGrp="1"/>
          </p:cNvSpPr>
          <p:nvPr>
            <p:ph idx="1"/>
          </p:nvPr>
        </p:nvSpPr>
        <p:spPr>
          <a:xfrm>
            <a:off x="588263" y="1251230"/>
            <a:ext cx="4931229" cy="2154436"/>
          </a:xfrm>
        </p:spPr>
        <p:txBody>
          <a:bodyPr/>
          <a:lstStyle/>
          <a:p>
            <a:r>
              <a:rPr lang="pt-BR" dirty="0"/>
              <a:t>Configuração de um </a:t>
            </a:r>
            <a:r>
              <a:rPr lang="pt-BR" dirty="0" err="1"/>
              <a:t>Sonoff</a:t>
            </a:r>
            <a:r>
              <a:rPr lang="pt-BR" dirty="0"/>
              <a:t> </a:t>
            </a:r>
            <a:r>
              <a:rPr lang="pt-BR" dirty="0" err="1"/>
              <a:t>Wifi</a:t>
            </a:r>
            <a:r>
              <a:rPr lang="pt-BR" dirty="0"/>
              <a:t> Módulo Relé </a:t>
            </a:r>
            <a:r>
              <a:rPr lang="pt-BR" dirty="0" err="1"/>
              <a:t>Dc</a:t>
            </a:r>
            <a:r>
              <a:rPr lang="pt-BR" dirty="0"/>
              <a:t> 5v Função Pulso E Travado, acessando o device via App </a:t>
            </a:r>
            <a:r>
              <a:rPr lang="pt-BR" dirty="0" err="1"/>
              <a:t>eWeLink</a:t>
            </a:r>
            <a:r>
              <a:rPr lang="pt-BR" dirty="0"/>
              <a:t>.</a:t>
            </a:r>
            <a:endParaRPr lang="en-US" dirty="0"/>
          </a:p>
        </p:txBody>
      </p:sp>
    </p:spTree>
    <p:extLst>
      <p:ext uri="{BB962C8B-B14F-4D97-AF65-F5344CB8AC3E}">
        <p14:creationId xmlns:p14="http://schemas.microsoft.com/office/powerpoint/2010/main" val="1394330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1</a:t>
            </a:r>
            <a:endParaRPr lang="en-US" dirty="0"/>
          </a:p>
        </p:txBody>
      </p:sp>
      <p:pic>
        <p:nvPicPr>
          <p:cNvPr id="6" name="Imagem 5" descr="Interface gráfica do usuário, Texto, Aplicativo, chat ou mensagem de texto&#10;&#10;Descrição gerada automaticamente">
            <a:extLst>
              <a:ext uri="{FF2B5EF4-FFF2-40B4-BE49-F238E27FC236}">
                <a16:creationId xmlns:a16="http://schemas.microsoft.com/office/drawing/2014/main" id="{BB88DB59-0EEB-4A52-A718-559CD0DFE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147" y="0"/>
            <a:ext cx="3086100" cy="6858000"/>
          </a:xfrm>
          <a:prstGeom prst="rect">
            <a:avLst/>
          </a:prstGeom>
        </p:spPr>
      </p:pic>
      <p:pic>
        <p:nvPicPr>
          <p:cNvPr id="8" name="Imagem 7" descr="Interface gráfica do usuário, Texto, Aplicativo, chat ou mensagem de texto&#10;&#10;Descrição gerada automaticamente">
            <a:extLst>
              <a:ext uri="{FF2B5EF4-FFF2-40B4-BE49-F238E27FC236}">
                <a16:creationId xmlns:a16="http://schemas.microsoft.com/office/drawing/2014/main" id="{123E2317-C075-438A-A260-727CAE55F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2293" y="0"/>
            <a:ext cx="3086100" cy="6858000"/>
          </a:xfrm>
          <a:prstGeom prst="rect">
            <a:avLst/>
          </a:prstGeom>
        </p:spPr>
      </p:pic>
      <p:pic>
        <p:nvPicPr>
          <p:cNvPr id="10" name="Imagem 9">
            <a:extLst>
              <a:ext uri="{FF2B5EF4-FFF2-40B4-BE49-F238E27FC236}">
                <a16:creationId xmlns:a16="http://schemas.microsoft.com/office/drawing/2014/main" id="{18FFB309-1D59-4109-A6BA-E6782F694673}"/>
              </a:ext>
            </a:extLst>
          </p:cNvPr>
          <p:cNvPicPr>
            <a:picLocks noChangeAspect="1"/>
          </p:cNvPicPr>
          <p:nvPr/>
        </p:nvPicPr>
        <p:blipFill>
          <a:blip r:embed="rId4"/>
          <a:stretch>
            <a:fillRect/>
          </a:stretch>
        </p:blipFill>
        <p:spPr>
          <a:xfrm>
            <a:off x="588263" y="4168431"/>
            <a:ext cx="4358619" cy="1707331"/>
          </a:xfrm>
          <a:prstGeom prst="rect">
            <a:avLst/>
          </a:prstGeom>
        </p:spPr>
      </p:pic>
      <p:sp>
        <p:nvSpPr>
          <p:cNvPr id="12" name="Espaço Reservado para Conteúdo 8">
            <a:extLst>
              <a:ext uri="{FF2B5EF4-FFF2-40B4-BE49-F238E27FC236}">
                <a16:creationId xmlns:a16="http://schemas.microsoft.com/office/drawing/2014/main" id="{5C4C82BE-BCC9-41CA-A500-51D084F1E11A}"/>
              </a:ext>
            </a:extLst>
          </p:cNvPr>
          <p:cNvSpPr txBox="1">
            <a:spLocks/>
          </p:cNvSpPr>
          <p:nvPr/>
        </p:nvSpPr>
        <p:spPr>
          <a:xfrm>
            <a:off x="588263" y="1251230"/>
            <a:ext cx="4931229"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2917">
                      <a:schemeClr val="tx1"/>
                    </a:gs>
                    <a:gs pos="3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2917">
                      <a:schemeClr val="tx1"/>
                    </a:gs>
                    <a:gs pos="3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2917">
                      <a:schemeClr val="tx1"/>
                    </a:gs>
                    <a:gs pos="3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t>Configuração de um Sonoff Wifi Módulo Relé Dc 5v Função Pulso E Travado, acessando o device via App eWeLink.</a:t>
            </a:r>
            <a:endParaRPr lang="en-US" dirty="0"/>
          </a:p>
        </p:txBody>
      </p:sp>
      <p:pic>
        <p:nvPicPr>
          <p:cNvPr id="14" name="Imagem 13">
            <a:extLst>
              <a:ext uri="{FF2B5EF4-FFF2-40B4-BE49-F238E27FC236}">
                <a16:creationId xmlns:a16="http://schemas.microsoft.com/office/drawing/2014/main" id="{0B551C42-8C93-4FAC-9CF3-DF7358E195C5}"/>
              </a:ext>
            </a:extLst>
          </p:cNvPr>
          <p:cNvPicPr>
            <a:picLocks noChangeAspect="1"/>
          </p:cNvPicPr>
          <p:nvPr/>
        </p:nvPicPr>
        <p:blipFill>
          <a:blip r:embed="rId5"/>
          <a:stretch>
            <a:fillRect/>
          </a:stretch>
        </p:blipFill>
        <p:spPr>
          <a:xfrm>
            <a:off x="5497644" y="0"/>
            <a:ext cx="3086100" cy="6858000"/>
          </a:xfrm>
          <a:prstGeom prst="rect">
            <a:avLst/>
          </a:prstGeom>
        </p:spPr>
      </p:pic>
      <p:pic>
        <p:nvPicPr>
          <p:cNvPr id="16" name="Imagem 15">
            <a:extLst>
              <a:ext uri="{FF2B5EF4-FFF2-40B4-BE49-F238E27FC236}">
                <a16:creationId xmlns:a16="http://schemas.microsoft.com/office/drawing/2014/main" id="{E82CC934-7723-494F-99AC-1601FCA418DD}"/>
              </a:ext>
            </a:extLst>
          </p:cNvPr>
          <p:cNvPicPr>
            <a:picLocks noChangeAspect="1"/>
          </p:cNvPicPr>
          <p:nvPr/>
        </p:nvPicPr>
        <p:blipFill>
          <a:blip r:embed="rId6"/>
          <a:stretch>
            <a:fillRect/>
          </a:stretch>
        </p:blipFill>
        <p:spPr>
          <a:xfrm>
            <a:off x="8789316" y="0"/>
            <a:ext cx="3086100" cy="6858000"/>
          </a:xfrm>
          <a:prstGeom prst="rect">
            <a:avLst/>
          </a:prstGeom>
        </p:spPr>
      </p:pic>
    </p:spTree>
    <p:extLst>
      <p:ext uri="{BB962C8B-B14F-4D97-AF65-F5344CB8AC3E}">
        <p14:creationId xmlns:p14="http://schemas.microsoft.com/office/powerpoint/2010/main" val="287201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3FE9E212-91CA-4D36-8155-16F244D50F88}"/>
              </a:ext>
            </a:extLst>
          </p:cNvPr>
          <p:cNvPicPr>
            <a:picLocks noChangeAspect="1"/>
          </p:cNvPicPr>
          <p:nvPr/>
        </p:nvPicPr>
        <p:blipFill>
          <a:blip r:embed="rId2"/>
          <a:stretch>
            <a:fillRect/>
          </a:stretch>
        </p:blipFill>
        <p:spPr>
          <a:xfrm>
            <a:off x="5966960" y="0"/>
            <a:ext cx="6225040" cy="6858000"/>
          </a:xfrm>
          <a:prstGeom prst="rect">
            <a:avLst/>
          </a:prstGeom>
        </p:spPr>
      </p:pic>
      <p:pic>
        <p:nvPicPr>
          <p:cNvPr id="9" name="Picture 7">
            <a:extLst>
              <a:ext uri="{FF2B5EF4-FFF2-40B4-BE49-F238E27FC236}">
                <a16:creationId xmlns:a16="http://schemas.microsoft.com/office/drawing/2014/main" id="{313E0C8A-D345-4F5E-967C-3CE6A277B4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
        <p:nvSpPr>
          <p:cNvPr id="10" name="Título 3">
            <a:extLst>
              <a:ext uri="{FF2B5EF4-FFF2-40B4-BE49-F238E27FC236}">
                <a16:creationId xmlns:a16="http://schemas.microsoft.com/office/drawing/2014/main" id="{B70DF382-7C99-4297-966A-67FD0CE38643}"/>
              </a:ext>
            </a:extLst>
          </p:cNvPr>
          <p:cNvSpPr txBox="1">
            <a:spLocks/>
          </p:cNvSpPr>
          <p:nvPr/>
        </p:nvSpPr>
        <p:spPr>
          <a:xfrm>
            <a:off x="679937" y="2747913"/>
            <a:ext cx="5731496" cy="136217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pt-BR" sz="7200" dirty="0"/>
              <a:t>Demo</a:t>
            </a:r>
          </a:p>
        </p:txBody>
      </p:sp>
    </p:spTree>
    <p:extLst>
      <p:ext uri="{BB962C8B-B14F-4D97-AF65-F5344CB8AC3E}">
        <p14:creationId xmlns:p14="http://schemas.microsoft.com/office/powerpoint/2010/main" val="21742404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2</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2" y="1490007"/>
            <a:ext cx="3610967" cy="3323987"/>
          </a:xfrm>
        </p:spPr>
        <p:txBody>
          <a:bodyPr/>
          <a:lstStyle/>
          <a:p>
            <a:r>
              <a:rPr lang="pt-BR" sz="2400" dirty="0"/>
              <a:t>Conectar o </a:t>
            </a:r>
            <a:r>
              <a:rPr lang="pt-BR" sz="2400" dirty="0" err="1"/>
              <a:t>Sonoff</a:t>
            </a:r>
            <a:r>
              <a:rPr lang="pt-BR" sz="2400" dirty="0"/>
              <a:t> </a:t>
            </a:r>
            <a:r>
              <a:rPr lang="pt-BR" sz="2400" dirty="0" err="1"/>
              <a:t>Wifi</a:t>
            </a:r>
            <a:r>
              <a:rPr lang="pt-BR" sz="2400" dirty="0"/>
              <a:t> Módulo Relé </a:t>
            </a:r>
            <a:r>
              <a:rPr lang="pt-BR" sz="2400" dirty="0" err="1"/>
              <a:t>Dc</a:t>
            </a:r>
            <a:r>
              <a:rPr lang="pt-BR" sz="2400" dirty="0"/>
              <a:t> 5v Função Pulso E Travado com um protótipo de braço robótico de 6 servos MG996-R controlados por </a:t>
            </a:r>
            <a:br>
              <a:rPr lang="pt-BR" sz="2400" dirty="0"/>
            </a:br>
            <a:r>
              <a:rPr lang="pt-BR" sz="2400" dirty="0"/>
              <a:t>Arduino UNO R3, com sensor </a:t>
            </a:r>
            <a:r>
              <a:rPr lang="pt-BR" sz="2400" dirty="0" err="1"/>
              <a:t>shield</a:t>
            </a:r>
            <a:r>
              <a:rPr lang="pt-BR" sz="2400" dirty="0"/>
              <a:t> OSEPP</a:t>
            </a:r>
            <a:endParaRPr lang="en-US" sz="2400" dirty="0"/>
          </a:p>
        </p:txBody>
      </p:sp>
      <p:pic>
        <p:nvPicPr>
          <p:cNvPr id="3" name="Imagem 2">
            <a:extLst>
              <a:ext uri="{FF2B5EF4-FFF2-40B4-BE49-F238E27FC236}">
                <a16:creationId xmlns:a16="http://schemas.microsoft.com/office/drawing/2014/main" id="{86E9BC57-E128-4CCC-B99C-9EAC5A7DC1B8}"/>
              </a:ext>
            </a:extLst>
          </p:cNvPr>
          <p:cNvPicPr>
            <a:picLocks noChangeAspect="1"/>
          </p:cNvPicPr>
          <p:nvPr/>
        </p:nvPicPr>
        <p:blipFill>
          <a:blip r:embed="rId2"/>
          <a:stretch>
            <a:fillRect/>
          </a:stretch>
        </p:blipFill>
        <p:spPr>
          <a:xfrm>
            <a:off x="4938064" y="253235"/>
            <a:ext cx="3610966" cy="2380563"/>
          </a:xfrm>
          <a:prstGeom prst="rect">
            <a:avLst/>
          </a:prstGeom>
        </p:spPr>
      </p:pic>
      <p:pic>
        <p:nvPicPr>
          <p:cNvPr id="6" name="Imagem 5">
            <a:extLst>
              <a:ext uri="{FF2B5EF4-FFF2-40B4-BE49-F238E27FC236}">
                <a16:creationId xmlns:a16="http://schemas.microsoft.com/office/drawing/2014/main" id="{C6A4BC9A-5E8C-4E60-9802-E7F81F255A58}"/>
              </a:ext>
            </a:extLst>
          </p:cNvPr>
          <p:cNvPicPr>
            <a:picLocks noChangeAspect="1"/>
          </p:cNvPicPr>
          <p:nvPr/>
        </p:nvPicPr>
        <p:blipFill>
          <a:blip r:embed="rId3"/>
          <a:stretch>
            <a:fillRect/>
          </a:stretch>
        </p:blipFill>
        <p:spPr>
          <a:xfrm>
            <a:off x="8745475" y="3938203"/>
            <a:ext cx="3234079" cy="2612319"/>
          </a:xfrm>
          <a:prstGeom prst="rect">
            <a:avLst/>
          </a:prstGeom>
        </p:spPr>
      </p:pic>
      <p:pic>
        <p:nvPicPr>
          <p:cNvPr id="8" name="Imagem 7">
            <a:extLst>
              <a:ext uri="{FF2B5EF4-FFF2-40B4-BE49-F238E27FC236}">
                <a16:creationId xmlns:a16="http://schemas.microsoft.com/office/drawing/2014/main" id="{EA8B40EF-6E56-447F-8972-815F9CBF8CA8}"/>
              </a:ext>
            </a:extLst>
          </p:cNvPr>
          <p:cNvPicPr>
            <a:picLocks noChangeAspect="1"/>
          </p:cNvPicPr>
          <p:nvPr/>
        </p:nvPicPr>
        <p:blipFill>
          <a:blip r:embed="rId4"/>
          <a:stretch>
            <a:fillRect/>
          </a:stretch>
        </p:blipFill>
        <p:spPr>
          <a:xfrm>
            <a:off x="8745475" y="852791"/>
            <a:ext cx="3234079" cy="2904258"/>
          </a:xfrm>
          <a:prstGeom prst="rect">
            <a:avLst/>
          </a:prstGeom>
        </p:spPr>
      </p:pic>
      <p:pic>
        <p:nvPicPr>
          <p:cNvPr id="11" name="Imagem 10">
            <a:extLst>
              <a:ext uri="{FF2B5EF4-FFF2-40B4-BE49-F238E27FC236}">
                <a16:creationId xmlns:a16="http://schemas.microsoft.com/office/drawing/2014/main" id="{AAE1DBE1-7B19-4FB6-80B5-C4D61A1E3EA9}"/>
              </a:ext>
            </a:extLst>
          </p:cNvPr>
          <p:cNvPicPr>
            <a:picLocks noChangeAspect="1"/>
          </p:cNvPicPr>
          <p:nvPr/>
        </p:nvPicPr>
        <p:blipFill>
          <a:blip r:embed="rId5"/>
          <a:stretch>
            <a:fillRect/>
          </a:stretch>
        </p:blipFill>
        <p:spPr>
          <a:xfrm>
            <a:off x="4199724" y="2837763"/>
            <a:ext cx="4349306" cy="3423837"/>
          </a:xfrm>
          <a:prstGeom prst="rect">
            <a:avLst/>
          </a:prstGeom>
        </p:spPr>
      </p:pic>
    </p:spTree>
    <p:extLst>
      <p:ext uri="{BB962C8B-B14F-4D97-AF65-F5344CB8AC3E}">
        <p14:creationId xmlns:p14="http://schemas.microsoft.com/office/powerpoint/2010/main" val="260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192305" cy="5318379"/>
          </a:xfrm>
        </p:spPr>
        <p:txBody>
          <a:bodyPr/>
          <a:lstStyle/>
          <a:p>
            <a:r>
              <a:rPr lang="pt-BR" sz="3200" b="1" dirty="0"/>
              <a:t>Relembrando IOT</a:t>
            </a:r>
          </a:p>
          <a:p>
            <a:endParaRPr lang="pt-BR" sz="2000" dirty="0"/>
          </a:p>
          <a:p>
            <a:r>
              <a:rPr lang="pt-BR" sz="3200" dirty="0"/>
              <a:t>Relembrando Power Platform</a:t>
            </a:r>
          </a:p>
          <a:p>
            <a:endParaRPr lang="pt-BR" sz="2000" dirty="0"/>
          </a:p>
          <a:p>
            <a:r>
              <a:rPr lang="pt-BR" sz="3200" dirty="0"/>
              <a:t>Um cenário de notificação CLOUD-TO-DEVICE</a:t>
            </a:r>
          </a:p>
          <a:p>
            <a:endParaRPr lang="pt-BR" sz="2000" dirty="0"/>
          </a:p>
          <a:p>
            <a:r>
              <a:rPr lang="pt-BR" sz="3200" dirty="0"/>
              <a:t>Considerações</a:t>
            </a:r>
          </a:p>
          <a:p>
            <a:endParaRPr lang="pt-BR" sz="2000" dirty="0"/>
          </a:p>
          <a:p>
            <a:r>
              <a:rPr lang="pt-BR" sz="3200"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367331661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2</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2" y="1490007"/>
            <a:ext cx="3610967" cy="3323987"/>
          </a:xfrm>
        </p:spPr>
        <p:txBody>
          <a:bodyPr/>
          <a:lstStyle/>
          <a:p>
            <a:r>
              <a:rPr lang="pt-BR" sz="2400" dirty="0"/>
              <a:t>Conectar o </a:t>
            </a:r>
            <a:r>
              <a:rPr lang="pt-BR" sz="2400" dirty="0" err="1"/>
              <a:t>Sonoff</a:t>
            </a:r>
            <a:r>
              <a:rPr lang="pt-BR" sz="2400" dirty="0"/>
              <a:t> </a:t>
            </a:r>
            <a:r>
              <a:rPr lang="pt-BR" sz="2400" dirty="0" err="1"/>
              <a:t>Wifi</a:t>
            </a:r>
            <a:r>
              <a:rPr lang="pt-BR" sz="2400" dirty="0"/>
              <a:t> Módulo Relé </a:t>
            </a:r>
            <a:r>
              <a:rPr lang="pt-BR" sz="2400" dirty="0" err="1"/>
              <a:t>Dc</a:t>
            </a:r>
            <a:r>
              <a:rPr lang="pt-BR" sz="2400" dirty="0"/>
              <a:t> 5v Função Pulso E Travado com um protótipo de braço robótico de 6 servos MG996-R controlados por </a:t>
            </a:r>
            <a:br>
              <a:rPr lang="pt-BR" sz="2400" dirty="0"/>
            </a:br>
            <a:r>
              <a:rPr lang="pt-BR" sz="2400" dirty="0"/>
              <a:t>Arduino UNO R3, com sensor </a:t>
            </a:r>
            <a:r>
              <a:rPr lang="pt-BR" sz="2400" dirty="0" err="1"/>
              <a:t>shield</a:t>
            </a:r>
            <a:r>
              <a:rPr lang="pt-BR" sz="2400" dirty="0"/>
              <a:t> OSEPP</a:t>
            </a:r>
            <a:endParaRPr lang="en-US" sz="2400" dirty="0"/>
          </a:p>
        </p:txBody>
      </p:sp>
      <p:pic>
        <p:nvPicPr>
          <p:cNvPr id="2" name="Imagem 1">
            <a:extLst>
              <a:ext uri="{FF2B5EF4-FFF2-40B4-BE49-F238E27FC236}">
                <a16:creationId xmlns:a16="http://schemas.microsoft.com/office/drawing/2014/main" id="{44383055-7210-4FF1-B22D-1B04BF8515D9}"/>
              </a:ext>
            </a:extLst>
          </p:cNvPr>
          <p:cNvPicPr>
            <a:picLocks noChangeAspect="1"/>
          </p:cNvPicPr>
          <p:nvPr/>
        </p:nvPicPr>
        <p:blipFill>
          <a:blip r:embed="rId2"/>
          <a:stretch>
            <a:fillRect/>
          </a:stretch>
        </p:blipFill>
        <p:spPr>
          <a:xfrm>
            <a:off x="4424905" y="264181"/>
            <a:ext cx="6348999" cy="4170138"/>
          </a:xfrm>
          <a:prstGeom prst="rect">
            <a:avLst/>
          </a:prstGeom>
        </p:spPr>
      </p:pic>
      <p:pic>
        <p:nvPicPr>
          <p:cNvPr id="5" name="Imagem 4">
            <a:extLst>
              <a:ext uri="{FF2B5EF4-FFF2-40B4-BE49-F238E27FC236}">
                <a16:creationId xmlns:a16="http://schemas.microsoft.com/office/drawing/2014/main" id="{91C9427A-3130-448F-9864-0DE21C5A09F6}"/>
              </a:ext>
            </a:extLst>
          </p:cNvPr>
          <p:cNvPicPr>
            <a:picLocks noChangeAspect="1"/>
          </p:cNvPicPr>
          <p:nvPr/>
        </p:nvPicPr>
        <p:blipFill>
          <a:blip r:embed="rId3"/>
          <a:stretch>
            <a:fillRect/>
          </a:stretch>
        </p:blipFill>
        <p:spPr>
          <a:xfrm>
            <a:off x="8766926" y="4646407"/>
            <a:ext cx="3065833" cy="1947412"/>
          </a:xfrm>
          <a:prstGeom prst="rect">
            <a:avLst/>
          </a:prstGeom>
        </p:spPr>
      </p:pic>
      <p:sp>
        <p:nvSpPr>
          <p:cNvPr id="7" name="Seta: para Cima 6">
            <a:extLst>
              <a:ext uri="{FF2B5EF4-FFF2-40B4-BE49-F238E27FC236}">
                <a16:creationId xmlns:a16="http://schemas.microsoft.com/office/drawing/2014/main" id="{9DFD4102-94F0-4F12-927C-F94A06634874}"/>
              </a:ext>
            </a:extLst>
          </p:cNvPr>
          <p:cNvSpPr/>
          <p:nvPr/>
        </p:nvSpPr>
        <p:spPr bwMode="auto">
          <a:xfrm rot="19908825">
            <a:off x="8977043" y="4055876"/>
            <a:ext cx="1008667" cy="114292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Imagem 15" descr="Foto em preto e branco&#10;&#10;Descrição gerada automaticamente">
            <a:extLst>
              <a:ext uri="{FF2B5EF4-FFF2-40B4-BE49-F238E27FC236}">
                <a16:creationId xmlns:a16="http://schemas.microsoft.com/office/drawing/2014/main" id="{80142614-8527-41CE-BC92-652725CE01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4716201">
            <a:off x="6593425" y="4929664"/>
            <a:ext cx="2433283" cy="1738059"/>
          </a:xfrm>
          <a:prstGeom prst="rect">
            <a:avLst/>
          </a:prstGeom>
        </p:spPr>
      </p:pic>
      <p:sp>
        <p:nvSpPr>
          <p:cNvPr id="17" name="CaixaDeTexto 16">
            <a:extLst>
              <a:ext uri="{FF2B5EF4-FFF2-40B4-BE49-F238E27FC236}">
                <a16:creationId xmlns:a16="http://schemas.microsoft.com/office/drawing/2014/main" id="{29A737D6-0809-49EF-BC32-C6FBE5E7C8CC}"/>
              </a:ext>
            </a:extLst>
          </p:cNvPr>
          <p:cNvSpPr txBox="1"/>
          <p:nvPr/>
        </p:nvSpPr>
        <p:spPr>
          <a:xfrm>
            <a:off x="-1375525" y="7243670"/>
            <a:ext cx="9601200" cy="138499"/>
          </a:xfrm>
          <a:prstGeom prst="rect">
            <a:avLst/>
          </a:prstGeom>
          <a:noFill/>
        </p:spPr>
        <p:txBody>
          <a:bodyPr wrap="square" lIns="0" tIns="0" rIns="0" bIns="0" rtlCol="0">
            <a:spAutoFit/>
          </a:bodyPr>
          <a:lstStyle/>
          <a:p>
            <a:r>
              <a:rPr lang="en-US" sz="900">
                <a:hlinkClick r:id="rId5" tooltip="http://pngimg.com/download/62207"/>
              </a:rPr>
              <a:t>Esta Foto</a:t>
            </a:r>
            <a:r>
              <a:rPr lang="en-US" sz="900"/>
              <a:t> de Autor Desconhecido está licenciado em </a:t>
            </a:r>
            <a:r>
              <a:rPr lang="en-US" sz="900">
                <a:hlinkClick r:id="rId6" tooltip="https://creativecommons.org/licenses/by-nc/3.0/"/>
              </a:rPr>
              <a:t>CC BY-NC</a:t>
            </a:r>
            <a:endParaRPr lang="en-US" sz="900"/>
          </a:p>
        </p:txBody>
      </p:sp>
      <p:pic>
        <p:nvPicPr>
          <p:cNvPr id="19" name="Imagem 18">
            <a:extLst>
              <a:ext uri="{FF2B5EF4-FFF2-40B4-BE49-F238E27FC236}">
                <a16:creationId xmlns:a16="http://schemas.microsoft.com/office/drawing/2014/main" id="{08099204-DE14-438F-8E05-EDE934C08C9F}"/>
              </a:ext>
            </a:extLst>
          </p:cNvPr>
          <p:cNvPicPr>
            <a:picLocks noChangeAspect="1"/>
          </p:cNvPicPr>
          <p:nvPr/>
        </p:nvPicPr>
        <p:blipFill>
          <a:blip r:embed="rId7"/>
          <a:stretch>
            <a:fillRect/>
          </a:stretch>
        </p:blipFill>
        <p:spPr>
          <a:xfrm>
            <a:off x="3194653" y="4913478"/>
            <a:ext cx="3796949" cy="1487317"/>
          </a:xfrm>
          <a:prstGeom prst="rect">
            <a:avLst/>
          </a:prstGeom>
        </p:spPr>
      </p:pic>
    </p:spTree>
    <p:extLst>
      <p:ext uri="{BB962C8B-B14F-4D97-AF65-F5344CB8AC3E}">
        <p14:creationId xmlns:p14="http://schemas.microsoft.com/office/powerpoint/2010/main" val="2993021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2</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2" y="1490007"/>
            <a:ext cx="3610967" cy="3323987"/>
          </a:xfrm>
        </p:spPr>
        <p:txBody>
          <a:bodyPr/>
          <a:lstStyle/>
          <a:p>
            <a:r>
              <a:rPr lang="pt-BR" sz="2400" dirty="0"/>
              <a:t>Conectar o </a:t>
            </a:r>
            <a:r>
              <a:rPr lang="pt-BR" sz="2400" dirty="0" err="1"/>
              <a:t>Sonoff</a:t>
            </a:r>
            <a:r>
              <a:rPr lang="pt-BR" sz="2400" dirty="0"/>
              <a:t> </a:t>
            </a:r>
            <a:r>
              <a:rPr lang="pt-BR" sz="2400" dirty="0" err="1"/>
              <a:t>Wifi</a:t>
            </a:r>
            <a:r>
              <a:rPr lang="pt-BR" sz="2400" dirty="0"/>
              <a:t> Módulo Relé </a:t>
            </a:r>
            <a:r>
              <a:rPr lang="pt-BR" sz="2400" dirty="0" err="1"/>
              <a:t>Dc</a:t>
            </a:r>
            <a:r>
              <a:rPr lang="pt-BR" sz="2400" dirty="0"/>
              <a:t> 5v Função Pulso E Travado com um protótipo de braço robótico de 6 servos MG996-R controlados por </a:t>
            </a:r>
            <a:br>
              <a:rPr lang="pt-BR" sz="2400" dirty="0"/>
            </a:br>
            <a:r>
              <a:rPr lang="pt-BR" sz="2400" dirty="0"/>
              <a:t>Arduino UNO R3, com sensor </a:t>
            </a:r>
            <a:r>
              <a:rPr lang="pt-BR" sz="2400" dirty="0" err="1"/>
              <a:t>shield</a:t>
            </a:r>
            <a:r>
              <a:rPr lang="pt-BR" sz="2400" dirty="0"/>
              <a:t> OSEPP</a:t>
            </a:r>
            <a:endParaRPr lang="en-US" sz="2400" dirty="0"/>
          </a:p>
        </p:txBody>
      </p:sp>
      <p:sp>
        <p:nvSpPr>
          <p:cNvPr id="2" name="Retângulo 1">
            <a:extLst>
              <a:ext uri="{FF2B5EF4-FFF2-40B4-BE49-F238E27FC236}">
                <a16:creationId xmlns:a16="http://schemas.microsoft.com/office/drawing/2014/main" id="{89A7A56A-D134-45CB-895A-99DEC9220536}"/>
              </a:ext>
            </a:extLst>
          </p:cNvPr>
          <p:cNvSpPr/>
          <p:nvPr/>
        </p:nvSpPr>
        <p:spPr bwMode="auto">
          <a:xfrm>
            <a:off x="5505254" y="1490007"/>
            <a:ext cx="5995447" cy="455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Desenho final do projeto conectado</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8791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3FE9E212-91CA-4D36-8155-16F244D50F88}"/>
              </a:ext>
            </a:extLst>
          </p:cNvPr>
          <p:cNvPicPr>
            <a:picLocks noChangeAspect="1"/>
          </p:cNvPicPr>
          <p:nvPr/>
        </p:nvPicPr>
        <p:blipFill>
          <a:blip r:embed="rId2"/>
          <a:stretch>
            <a:fillRect/>
          </a:stretch>
        </p:blipFill>
        <p:spPr>
          <a:xfrm>
            <a:off x="5966960" y="0"/>
            <a:ext cx="6225040" cy="6858000"/>
          </a:xfrm>
          <a:prstGeom prst="rect">
            <a:avLst/>
          </a:prstGeom>
        </p:spPr>
      </p:pic>
      <p:pic>
        <p:nvPicPr>
          <p:cNvPr id="9" name="Picture 7">
            <a:extLst>
              <a:ext uri="{FF2B5EF4-FFF2-40B4-BE49-F238E27FC236}">
                <a16:creationId xmlns:a16="http://schemas.microsoft.com/office/drawing/2014/main" id="{313E0C8A-D345-4F5E-967C-3CE6A277B4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
        <p:nvSpPr>
          <p:cNvPr id="10" name="Título 3">
            <a:extLst>
              <a:ext uri="{FF2B5EF4-FFF2-40B4-BE49-F238E27FC236}">
                <a16:creationId xmlns:a16="http://schemas.microsoft.com/office/drawing/2014/main" id="{B70DF382-7C99-4297-966A-67FD0CE38643}"/>
              </a:ext>
            </a:extLst>
          </p:cNvPr>
          <p:cNvSpPr txBox="1">
            <a:spLocks/>
          </p:cNvSpPr>
          <p:nvPr/>
        </p:nvSpPr>
        <p:spPr>
          <a:xfrm>
            <a:off x="679937" y="2747913"/>
            <a:ext cx="5731496" cy="136217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pt-BR" sz="7200" dirty="0"/>
              <a:t>Demo</a:t>
            </a:r>
          </a:p>
        </p:txBody>
      </p:sp>
    </p:spTree>
    <p:extLst>
      <p:ext uri="{BB962C8B-B14F-4D97-AF65-F5344CB8AC3E}">
        <p14:creationId xmlns:p14="http://schemas.microsoft.com/office/powerpoint/2010/main" val="33706980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3</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2" y="1490007"/>
            <a:ext cx="3610967" cy="738664"/>
          </a:xfrm>
        </p:spPr>
        <p:txBody>
          <a:bodyPr/>
          <a:lstStyle/>
          <a:p>
            <a:r>
              <a:rPr lang="pt-BR" sz="2400" dirty="0"/>
              <a:t>Publicando a API do </a:t>
            </a:r>
            <a:r>
              <a:rPr lang="pt-BR" sz="2400" dirty="0" err="1"/>
              <a:t>Sonoff</a:t>
            </a:r>
            <a:r>
              <a:rPr lang="pt-BR" sz="2400" dirty="0"/>
              <a:t> no POWER APPS</a:t>
            </a:r>
            <a:endParaRPr lang="en-US" sz="2400" dirty="0"/>
          </a:p>
        </p:txBody>
      </p:sp>
      <p:pic>
        <p:nvPicPr>
          <p:cNvPr id="5" name="Imagem 4">
            <a:extLst>
              <a:ext uri="{FF2B5EF4-FFF2-40B4-BE49-F238E27FC236}">
                <a16:creationId xmlns:a16="http://schemas.microsoft.com/office/drawing/2014/main" id="{CC356D6A-0F70-4FFE-A46F-E3CDE0319931}"/>
              </a:ext>
            </a:extLst>
          </p:cNvPr>
          <p:cNvPicPr>
            <a:picLocks noChangeAspect="1"/>
          </p:cNvPicPr>
          <p:nvPr/>
        </p:nvPicPr>
        <p:blipFill>
          <a:blip r:embed="rId2"/>
          <a:stretch>
            <a:fillRect/>
          </a:stretch>
        </p:blipFill>
        <p:spPr>
          <a:xfrm>
            <a:off x="860828" y="3031140"/>
            <a:ext cx="3065833" cy="1947412"/>
          </a:xfrm>
          <a:prstGeom prst="rect">
            <a:avLst/>
          </a:prstGeom>
        </p:spPr>
      </p:pic>
      <p:pic>
        <p:nvPicPr>
          <p:cNvPr id="6" name="Picture 5">
            <a:extLst>
              <a:ext uri="{FF2B5EF4-FFF2-40B4-BE49-F238E27FC236}">
                <a16:creationId xmlns:a16="http://schemas.microsoft.com/office/drawing/2014/main" id="{CB2EA1C2-533C-431F-9961-B7C7A16C1EF1}"/>
              </a:ext>
            </a:extLst>
          </p:cNvPr>
          <p:cNvPicPr>
            <a:picLocks noChangeAspect="1"/>
          </p:cNvPicPr>
          <p:nvPr/>
        </p:nvPicPr>
        <p:blipFill>
          <a:blip r:embed="rId3"/>
          <a:stretch>
            <a:fillRect/>
          </a:stretch>
        </p:blipFill>
        <p:spPr>
          <a:xfrm>
            <a:off x="5060753" y="650735"/>
            <a:ext cx="6840918" cy="5556529"/>
          </a:xfrm>
          <a:prstGeom prst="rect">
            <a:avLst/>
          </a:prstGeom>
        </p:spPr>
      </p:pic>
    </p:spTree>
    <p:extLst>
      <p:ext uri="{BB962C8B-B14F-4D97-AF65-F5344CB8AC3E}">
        <p14:creationId xmlns:p14="http://schemas.microsoft.com/office/powerpoint/2010/main" val="3995867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pt-BR" dirty="0"/>
              <a:t>Passo 3 - </a:t>
            </a:r>
            <a:r>
              <a:rPr lang="en-US" dirty="0" err="1"/>
              <a:t>Arquitetura</a:t>
            </a:r>
            <a:endParaRPr lang="en-US" dirty="0"/>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1858090" y="3828588"/>
            <a:ext cx="994963" cy="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26E4F0EA-F961-4813-82E4-211D03ABA4B2}"/>
              </a:ext>
            </a:extLst>
          </p:cNvPr>
          <p:cNvCxnSpPr>
            <a:cxnSpLocks/>
          </p:cNvCxnSpPr>
          <p:nvPr/>
        </p:nvCxnSpPr>
        <p:spPr>
          <a:xfrm>
            <a:off x="8022210" y="3784678"/>
            <a:ext cx="1302850" cy="7314"/>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8022210" y="4040660"/>
            <a:ext cx="1302849"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pic>
        <p:nvPicPr>
          <p:cNvPr id="2050" name="Picture 2" descr="Microsoft Power Automate 2020 Ícone">
            <a:extLst>
              <a:ext uri="{FF2B5EF4-FFF2-40B4-BE49-F238E27FC236}">
                <a16:creationId xmlns:a16="http://schemas.microsoft.com/office/drawing/2014/main" id="{39032EDB-C72D-4418-B2D4-25024EB91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080" y="2838407"/>
            <a:ext cx="1980363" cy="19803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extLst>
              <a:ext uri="{FF2B5EF4-FFF2-40B4-BE49-F238E27FC236}">
                <a16:creationId xmlns:a16="http://schemas.microsoft.com/office/drawing/2014/main" id="{B3911B2D-B431-4406-95BD-D6DC2A7E9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087" y="2980449"/>
            <a:ext cx="1783080" cy="1783080"/>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m 4">
            <a:extLst>
              <a:ext uri="{FF2B5EF4-FFF2-40B4-BE49-F238E27FC236}">
                <a16:creationId xmlns:a16="http://schemas.microsoft.com/office/drawing/2014/main" id="{46F801DA-C3B5-4D24-9884-E4AF579410A5}"/>
              </a:ext>
            </a:extLst>
          </p:cNvPr>
          <p:cNvPicPr>
            <a:picLocks noChangeAspect="1"/>
          </p:cNvPicPr>
          <p:nvPr/>
        </p:nvPicPr>
        <p:blipFill>
          <a:blip r:embed="rId5"/>
          <a:stretch>
            <a:fillRect/>
          </a:stretch>
        </p:blipFill>
        <p:spPr>
          <a:xfrm>
            <a:off x="9964959" y="3366411"/>
            <a:ext cx="1808933" cy="1149031"/>
          </a:xfrm>
          <a:prstGeom prst="rect">
            <a:avLst/>
          </a:prstGeom>
        </p:spPr>
      </p:pic>
      <p:pic>
        <p:nvPicPr>
          <p:cNvPr id="2052" name="Picture 4" descr="Weekly Roundup for December 21, 2020 — McKinley Consulting">
            <a:extLst>
              <a:ext uri="{FF2B5EF4-FFF2-40B4-BE49-F238E27FC236}">
                <a16:creationId xmlns:a16="http://schemas.microsoft.com/office/drawing/2014/main" id="{8A63A0D5-646A-40D3-990B-173A742123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07" y="2838407"/>
            <a:ext cx="1459884" cy="192512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8670439A-7995-4DAF-A540-1151B359FECA}"/>
              </a:ext>
            </a:extLst>
          </p:cNvPr>
          <p:cNvCxnSpPr>
            <a:cxnSpLocks/>
          </p:cNvCxnSpPr>
          <p:nvPr/>
        </p:nvCxnSpPr>
        <p:spPr>
          <a:xfrm flipV="1">
            <a:off x="4749492" y="3845084"/>
            <a:ext cx="994963" cy="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0" name="Title 1">
            <a:extLst>
              <a:ext uri="{FF2B5EF4-FFF2-40B4-BE49-F238E27FC236}">
                <a16:creationId xmlns:a16="http://schemas.microsoft.com/office/drawing/2014/main" id="{CE4A9A87-9668-43E2-8E55-C16848C9212F}"/>
              </a:ext>
            </a:extLst>
          </p:cNvPr>
          <p:cNvSpPr txBox="1">
            <a:spLocks/>
          </p:cNvSpPr>
          <p:nvPr/>
        </p:nvSpPr>
        <p:spPr>
          <a:xfrm>
            <a:off x="417598" y="4818770"/>
            <a:ext cx="100090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en-US" sz="2000" dirty="0"/>
              <a:t>Power BI</a:t>
            </a:r>
          </a:p>
        </p:txBody>
      </p:sp>
      <p:sp>
        <p:nvSpPr>
          <p:cNvPr id="31" name="Title 1">
            <a:extLst>
              <a:ext uri="{FF2B5EF4-FFF2-40B4-BE49-F238E27FC236}">
                <a16:creationId xmlns:a16="http://schemas.microsoft.com/office/drawing/2014/main" id="{ED4EA45F-7F82-4D9C-B89E-E6EB3EDEEF5F}"/>
              </a:ext>
            </a:extLst>
          </p:cNvPr>
          <p:cNvSpPr txBox="1">
            <a:spLocks/>
          </p:cNvSpPr>
          <p:nvPr/>
        </p:nvSpPr>
        <p:spPr>
          <a:xfrm>
            <a:off x="2716606" y="4818770"/>
            <a:ext cx="19803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en-US" sz="2000" dirty="0"/>
              <a:t>Power Automate</a:t>
            </a:r>
          </a:p>
        </p:txBody>
      </p:sp>
      <p:sp>
        <p:nvSpPr>
          <p:cNvPr id="32" name="Title 1">
            <a:extLst>
              <a:ext uri="{FF2B5EF4-FFF2-40B4-BE49-F238E27FC236}">
                <a16:creationId xmlns:a16="http://schemas.microsoft.com/office/drawing/2014/main" id="{AC41F397-3521-4734-AA64-D4531354482E}"/>
              </a:ext>
            </a:extLst>
          </p:cNvPr>
          <p:cNvSpPr txBox="1">
            <a:spLocks/>
          </p:cNvSpPr>
          <p:nvPr/>
        </p:nvSpPr>
        <p:spPr>
          <a:xfrm>
            <a:off x="5942043" y="4818769"/>
            <a:ext cx="19803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en-US" sz="2000" dirty="0"/>
              <a:t>Azure Function</a:t>
            </a:r>
          </a:p>
        </p:txBody>
      </p:sp>
      <p:sp>
        <p:nvSpPr>
          <p:cNvPr id="34" name="Title 1">
            <a:extLst>
              <a:ext uri="{FF2B5EF4-FFF2-40B4-BE49-F238E27FC236}">
                <a16:creationId xmlns:a16="http://schemas.microsoft.com/office/drawing/2014/main" id="{756EA890-B0A7-4A48-BD4E-AEE36DA27304}"/>
              </a:ext>
            </a:extLst>
          </p:cNvPr>
          <p:cNvSpPr txBox="1">
            <a:spLocks/>
          </p:cNvSpPr>
          <p:nvPr/>
        </p:nvSpPr>
        <p:spPr>
          <a:xfrm>
            <a:off x="9964959" y="4763529"/>
            <a:ext cx="19803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en-US" sz="2000" dirty="0" err="1"/>
              <a:t>Sonoff</a:t>
            </a:r>
            <a:r>
              <a:rPr lang="en-US" sz="2000" dirty="0"/>
              <a:t> Device</a:t>
            </a:r>
          </a:p>
        </p:txBody>
      </p:sp>
    </p:spTree>
    <p:extLst>
      <p:ext uri="{BB962C8B-B14F-4D97-AF65-F5344CB8AC3E}">
        <p14:creationId xmlns:p14="http://schemas.microsoft.com/office/powerpoint/2010/main" val="160418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par>
                                <p:cTn id="13" presetID="22" presetClass="entr" presetSubtype="4"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5556-5A4D-492B-82AF-57B47577D664}"/>
              </a:ext>
            </a:extLst>
          </p:cNvPr>
          <p:cNvSpPr>
            <a:spLocks noGrp="1"/>
          </p:cNvSpPr>
          <p:nvPr>
            <p:ph type="title"/>
          </p:nvPr>
        </p:nvSpPr>
        <p:spPr>
          <a:xfrm>
            <a:off x="588263" y="457199"/>
            <a:ext cx="11018520" cy="1315039"/>
          </a:xfrm>
        </p:spPr>
        <p:txBody>
          <a:bodyPr/>
          <a:lstStyle/>
          <a:p>
            <a:r>
              <a:rPr lang="en-US" dirty="0">
                <a:hlinkClick r:id="rId2"/>
              </a:rPr>
              <a:t>skydiver/</a:t>
            </a:r>
            <a:r>
              <a:rPr lang="en-US" dirty="0" err="1">
                <a:hlinkClick r:id="rId2"/>
              </a:rPr>
              <a:t>ewelink-api</a:t>
            </a:r>
            <a:r>
              <a:rPr lang="en-US" dirty="0">
                <a:hlinkClick r:id="rId2"/>
              </a:rPr>
              <a:t>: </a:t>
            </a:r>
            <a:r>
              <a:rPr lang="en-US" dirty="0" err="1">
                <a:hlinkClick r:id="rId2"/>
              </a:rPr>
              <a:t>eWeLink</a:t>
            </a:r>
            <a:r>
              <a:rPr lang="en-US" dirty="0">
                <a:hlinkClick r:id="rId2"/>
              </a:rPr>
              <a:t> API for JavaScript (github.com)</a:t>
            </a:r>
            <a:endParaRPr lang="en-US" dirty="0"/>
          </a:p>
        </p:txBody>
      </p:sp>
      <p:pic>
        <p:nvPicPr>
          <p:cNvPr id="4" name="Picture 3">
            <a:extLst>
              <a:ext uri="{FF2B5EF4-FFF2-40B4-BE49-F238E27FC236}">
                <a16:creationId xmlns:a16="http://schemas.microsoft.com/office/drawing/2014/main" id="{E357C2B8-7DA1-4668-BF19-9F6D3A5A6007}"/>
              </a:ext>
            </a:extLst>
          </p:cNvPr>
          <p:cNvPicPr>
            <a:picLocks noChangeAspect="1"/>
          </p:cNvPicPr>
          <p:nvPr/>
        </p:nvPicPr>
        <p:blipFill>
          <a:blip r:embed="rId3"/>
          <a:stretch>
            <a:fillRect/>
          </a:stretch>
        </p:blipFill>
        <p:spPr>
          <a:xfrm>
            <a:off x="2554664" y="1821650"/>
            <a:ext cx="6830535" cy="4712483"/>
          </a:xfrm>
          <a:prstGeom prst="rect">
            <a:avLst/>
          </a:prstGeom>
        </p:spPr>
      </p:pic>
    </p:spTree>
    <p:extLst>
      <p:ext uri="{BB962C8B-B14F-4D97-AF65-F5344CB8AC3E}">
        <p14:creationId xmlns:p14="http://schemas.microsoft.com/office/powerpoint/2010/main" val="40963901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3FE9E212-91CA-4D36-8155-16F244D50F88}"/>
              </a:ext>
            </a:extLst>
          </p:cNvPr>
          <p:cNvPicPr>
            <a:picLocks noChangeAspect="1"/>
          </p:cNvPicPr>
          <p:nvPr/>
        </p:nvPicPr>
        <p:blipFill>
          <a:blip r:embed="rId2"/>
          <a:stretch>
            <a:fillRect/>
          </a:stretch>
        </p:blipFill>
        <p:spPr>
          <a:xfrm>
            <a:off x="5966960" y="0"/>
            <a:ext cx="6225040" cy="6858000"/>
          </a:xfrm>
          <a:prstGeom prst="rect">
            <a:avLst/>
          </a:prstGeom>
        </p:spPr>
      </p:pic>
      <p:pic>
        <p:nvPicPr>
          <p:cNvPr id="9" name="Picture 7">
            <a:extLst>
              <a:ext uri="{FF2B5EF4-FFF2-40B4-BE49-F238E27FC236}">
                <a16:creationId xmlns:a16="http://schemas.microsoft.com/office/drawing/2014/main" id="{313E0C8A-D345-4F5E-967C-3CE6A277B4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
        <p:nvSpPr>
          <p:cNvPr id="10" name="Título 3">
            <a:extLst>
              <a:ext uri="{FF2B5EF4-FFF2-40B4-BE49-F238E27FC236}">
                <a16:creationId xmlns:a16="http://schemas.microsoft.com/office/drawing/2014/main" id="{B70DF382-7C99-4297-966A-67FD0CE38643}"/>
              </a:ext>
            </a:extLst>
          </p:cNvPr>
          <p:cNvSpPr txBox="1">
            <a:spLocks/>
          </p:cNvSpPr>
          <p:nvPr/>
        </p:nvSpPr>
        <p:spPr>
          <a:xfrm>
            <a:off x="679937" y="2747913"/>
            <a:ext cx="5731496" cy="136217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pt-BR" sz="7200" dirty="0"/>
              <a:t>Demo</a:t>
            </a:r>
          </a:p>
        </p:txBody>
      </p:sp>
    </p:spTree>
    <p:extLst>
      <p:ext uri="{BB962C8B-B14F-4D97-AF65-F5344CB8AC3E}">
        <p14:creationId xmlns:p14="http://schemas.microsoft.com/office/powerpoint/2010/main" val="41658549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a:cs typeface="Segoe UI"/>
              </a:rPr>
              <a:t>Passo 4</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2" y="1490007"/>
            <a:ext cx="3610967" cy="1477328"/>
          </a:xfrm>
        </p:spPr>
        <p:txBody>
          <a:bodyPr/>
          <a:lstStyle/>
          <a:p>
            <a:r>
              <a:rPr lang="pt-BR" sz="2400" dirty="0"/>
              <a:t>Acionando o trigger e disparando uma mensagem para o device via Power Automate</a:t>
            </a:r>
            <a:endParaRPr lang="en-US" sz="2400" dirty="0"/>
          </a:p>
        </p:txBody>
      </p:sp>
      <p:pic>
        <p:nvPicPr>
          <p:cNvPr id="6146" name="Picture 2" descr="Resultado de imagem para power bi">
            <a:extLst>
              <a:ext uri="{FF2B5EF4-FFF2-40B4-BE49-F238E27FC236}">
                <a16:creationId xmlns:a16="http://schemas.microsoft.com/office/drawing/2014/main" id="{A0972603-D829-4CDA-9470-3B97668BB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48100"/>
            <a:ext cx="39719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915D1592-06A0-4650-9022-8A89D3326EA3}"/>
              </a:ext>
            </a:extLst>
          </p:cNvPr>
          <p:cNvPicPr>
            <a:picLocks noChangeAspect="1"/>
          </p:cNvPicPr>
          <p:nvPr/>
        </p:nvPicPr>
        <p:blipFill>
          <a:blip r:embed="rId3"/>
          <a:stretch>
            <a:fillRect/>
          </a:stretch>
        </p:blipFill>
        <p:spPr>
          <a:xfrm>
            <a:off x="4609240" y="334169"/>
            <a:ext cx="7221674" cy="3789003"/>
          </a:xfrm>
          <a:prstGeom prst="rect">
            <a:avLst/>
          </a:prstGeom>
        </p:spPr>
      </p:pic>
      <p:pic>
        <p:nvPicPr>
          <p:cNvPr id="7" name="Imagem 6">
            <a:extLst>
              <a:ext uri="{FF2B5EF4-FFF2-40B4-BE49-F238E27FC236}">
                <a16:creationId xmlns:a16="http://schemas.microsoft.com/office/drawing/2014/main" id="{81EB8FB0-0D42-4D86-B9D7-7CA197F99D26}"/>
              </a:ext>
            </a:extLst>
          </p:cNvPr>
          <p:cNvPicPr>
            <a:picLocks noChangeAspect="1"/>
          </p:cNvPicPr>
          <p:nvPr/>
        </p:nvPicPr>
        <p:blipFill>
          <a:blip r:embed="rId4"/>
          <a:stretch>
            <a:fillRect/>
          </a:stretch>
        </p:blipFill>
        <p:spPr>
          <a:xfrm>
            <a:off x="4820086" y="4460070"/>
            <a:ext cx="3065833" cy="1947412"/>
          </a:xfrm>
          <a:prstGeom prst="rect">
            <a:avLst/>
          </a:prstGeom>
        </p:spPr>
      </p:pic>
      <p:pic>
        <p:nvPicPr>
          <p:cNvPr id="11" name="Imagem 10">
            <a:extLst>
              <a:ext uri="{FF2B5EF4-FFF2-40B4-BE49-F238E27FC236}">
                <a16:creationId xmlns:a16="http://schemas.microsoft.com/office/drawing/2014/main" id="{94F710B2-26FC-41D8-9632-249796F6477F}"/>
              </a:ext>
            </a:extLst>
          </p:cNvPr>
          <p:cNvPicPr>
            <a:picLocks noChangeAspect="1"/>
          </p:cNvPicPr>
          <p:nvPr/>
        </p:nvPicPr>
        <p:blipFill>
          <a:blip r:embed="rId5"/>
          <a:stretch>
            <a:fillRect/>
          </a:stretch>
        </p:blipFill>
        <p:spPr>
          <a:xfrm>
            <a:off x="8352009" y="4284590"/>
            <a:ext cx="3478905" cy="2285008"/>
          </a:xfrm>
          <a:prstGeom prst="rect">
            <a:avLst/>
          </a:prstGeom>
        </p:spPr>
      </p:pic>
      <p:pic>
        <p:nvPicPr>
          <p:cNvPr id="13" name="Imagem 12" descr="Foto em preto e branco&#10;&#10;Descrição gerada automaticamente">
            <a:extLst>
              <a:ext uri="{FF2B5EF4-FFF2-40B4-BE49-F238E27FC236}">
                <a16:creationId xmlns:a16="http://schemas.microsoft.com/office/drawing/2014/main" id="{A634835F-4DA4-4AC3-B73C-1B0820861F2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2730614">
            <a:off x="3546625" y="4291790"/>
            <a:ext cx="1776003" cy="1268573"/>
          </a:xfrm>
          <a:prstGeom prst="rect">
            <a:avLst/>
          </a:prstGeom>
        </p:spPr>
      </p:pic>
      <p:sp>
        <p:nvSpPr>
          <p:cNvPr id="15" name="CaixaDeTexto 14">
            <a:extLst>
              <a:ext uri="{FF2B5EF4-FFF2-40B4-BE49-F238E27FC236}">
                <a16:creationId xmlns:a16="http://schemas.microsoft.com/office/drawing/2014/main" id="{85B221C4-A5C6-4074-B1CF-AE64E40BCF83}"/>
              </a:ext>
            </a:extLst>
          </p:cNvPr>
          <p:cNvSpPr txBox="1"/>
          <p:nvPr/>
        </p:nvSpPr>
        <p:spPr>
          <a:xfrm rot="19614413">
            <a:off x="-4585789" y="6039919"/>
            <a:ext cx="4551317" cy="138499"/>
          </a:xfrm>
          <a:prstGeom prst="rect">
            <a:avLst/>
          </a:prstGeom>
          <a:noFill/>
        </p:spPr>
        <p:txBody>
          <a:bodyPr wrap="square" lIns="0" tIns="0" rIns="0" bIns="0" rtlCol="0">
            <a:spAutoFit/>
          </a:bodyPr>
          <a:lstStyle/>
          <a:p>
            <a:r>
              <a:rPr lang="en-US" sz="900" dirty="0">
                <a:hlinkClick r:id="rId7" tooltip="http://pngimg.com/download/62207"/>
              </a:rPr>
              <a:t>Esta Foto</a:t>
            </a:r>
            <a:r>
              <a:rPr lang="en-US" sz="900" dirty="0"/>
              <a:t> de Autor </a:t>
            </a:r>
            <a:r>
              <a:rPr lang="en-US" sz="900" dirty="0" err="1"/>
              <a:t>Desconhecido</a:t>
            </a:r>
            <a:r>
              <a:rPr lang="en-US" sz="900" dirty="0"/>
              <a:t> </a:t>
            </a:r>
            <a:r>
              <a:rPr lang="en-US" sz="900" dirty="0" err="1"/>
              <a:t>está</a:t>
            </a:r>
            <a:r>
              <a:rPr lang="en-US" sz="900" dirty="0"/>
              <a:t> </a:t>
            </a:r>
            <a:r>
              <a:rPr lang="en-US" sz="900" dirty="0" err="1"/>
              <a:t>licenciado</a:t>
            </a:r>
            <a:r>
              <a:rPr lang="en-US" sz="900" dirty="0"/>
              <a:t> </a:t>
            </a:r>
            <a:r>
              <a:rPr lang="en-US" sz="900" dirty="0" err="1"/>
              <a:t>em</a:t>
            </a:r>
            <a:r>
              <a:rPr lang="en-US" sz="900" dirty="0"/>
              <a:t> </a:t>
            </a:r>
            <a:r>
              <a:rPr lang="en-US" sz="900" dirty="0">
                <a:hlinkClick r:id="rId8" tooltip="https://creativecommons.org/licenses/by-nc/3.0/"/>
              </a:rPr>
              <a:t>CC BY-NC</a:t>
            </a:r>
            <a:endParaRPr lang="en-US" sz="900" dirty="0"/>
          </a:p>
        </p:txBody>
      </p:sp>
    </p:spTree>
    <p:extLst>
      <p:ext uri="{BB962C8B-B14F-4D97-AF65-F5344CB8AC3E}">
        <p14:creationId xmlns:p14="http://schemas.microsoft.com/office/powerpoint/2010/main" val="3826044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3FE9E212-91CA-4D36-8155-16F244D50F88}"/>
              </a:ext>
            </a:extLst>
          </p:cNvPr>
          <p:cNvPicPr>
            <a:picLocks noChangeAspect="1"/>
          </p:cNvPicPr>
          <p:nvPr/>
        </p:nvPicPr>
        <p:blipFill>
          <a:blip r:embed="rId2"/>
          <a:stretch>
            <a:fillRect/>
          </a:stretch>
        </p:blipFill>
        <p:spPr>
          <a:xfrm>
            <a:off x="5966960" y="0"/>
            <a:ext cx="6225040" cy="6858000"/>
          </a:xfrm>
          <a:prstGeom prst="rect">
            <a:avLst/>
          </a:prstGeom>
        </p:spPr>
      </p:pic>
      <p:pic>
        <p:nvPicPr>
          <p:cNvPr id="9" name="Picture 7">
            <a:extLst>
              <a:ext uri="{FF2B5EF4-FFF2-40B4-BE49-F238E27FC236}">
                <a16:creationId xmlns:a16="http://schemas.microsoft.com/office/drawing/2014/main" id="{313E0C8A-D345-4F5E-967C-3CE6A277B4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
        <p:nvSpPr>
          <p:cNvPr id="10" name="Título 3">
            <a:extLst>
              <a:ext uri="{FF2B5EF4-FFF2-40B4-BE49-F238E27FC236}">
                <a16:creationId xmlns:a16="http://schemas.microsoft.com/office/drawing/2014/main" id="{B70DF382-7C99-4297-966A-67FD0CE38643}"/>
              </a:ext>
            </a:extLst>
          </p:cNvPr>
          <p:cNvSpPr txBox="1">
            <a:spLocks/>
          </p:cNvSpPr>
          <p:nvPr/>
        </p:nvSpPr>
        <p:spPr>
          <a:xfrm>
            <a:off x="679937" y="2823327"/>
            <a:ext cx="5731496" cy="136217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pt-BR" sz="7200" dirty="0"/>
              <a:t>Demo</a:t>
            </a:r>
          </a:p>
        </p:txBody>
      </p:sp>
    </p:spTree>
    <p:extLst>
      <p:ext uri="{BB962C8B-B14F-4D97-AF65-F5344CB8AC3E}">
        <p14:creationId xmlns:p14="http://schemas.microsoft.com/office/powerpoint/2010/main" val="9417366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192305" cy="5318379"/>
          </a:xfrm>
        </p:spPr>
        <p:txBody>
          <a:bodyPr/>
          <a:lstStyle/>
          <a:p>
            <a:r>
              <a:rPr lang="pt-BR" sz="3200" dirty="0"/>
              <a:t>Relembrando IOT</a:t>
            </a:r>
          </a:p>
          <a:p>
            <a:endParaRPr lang="pt-BR" sz="2000" dirty="0"/>
          </a:p>
          <a:p>
            <a:r>
              <a:rPr lang="pt-BR" sz="3200" dirty="0"/>
              <a:t>Relembrando Power Platform</a:t>
            </a:r>
          </a:p>
          <a:p>
            <a:endParaRPr lang="pt-BR" sz="2000" dirty="0"/>
          </a:p>
          <a:p>
            <a:r>
              <a:rPr lang="pt-BR" sz="3200" dirty="0"/>
              <a:t>Um cenário de notificação CLOUD-TO-DEVICE</a:t>
            </a:r>
          </a:p>
          <a:p>
            <a:endParaRPr lang="pt-BR" sz="2000" dirty="0"/>
          </a:p>
          <a:p>
            <a:r>
              <a:rPr lang="pt-BR" sz="3200" b="1" dirty="0"/>
              <a:t>Considerações</a:t>
            </a:r>
          </a:p>
          <a:p>
            <a:endParaRPr lang="pt-BR" sz="2000" dirty="0"/>
          </a:p>
          <a:p>
            <a:r>
              <a:rPr lang="pt-BR" sz="3200"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24646212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Weather forecast symbol data presentation with graph and chart on freshness clean nature green morning background.">
            <a:extLst>
              <a:ext uri="{FF2B5EF4-FFF2-40B4-BE49-F238E27FC236}">
                <a16:creationId xmlns:a16="http://schemas.microsoft.com/office/drawing/2014/main" id="{4E9CB935-5251-4B8D-AAAE-A330670FB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56" y="134544"/>
            <a:ext cx="5705396"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B517C2B-E7BA-4D5A-8859-7B3B5C59E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878" y="2650929"/>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5">
            <a:extLst>
              <a:ext uri="{FF2B5EF4-FFF2-40B4-BE49-F238E27FC236}">
                <a16:creationId xmlns:a16="http://schemas.microsoft.com/office/drawing/2014/main" id="{7CFB366D-9406-495C-96DE-8CF6FE2DBBC6}"/>
              </a:ext>
            </a:extLst>
          </p:cNvPr>
          <p:cNvPicPr>
            <a:picLocks noChangeAspect="1"/>
          </p:cNvPicPr>
          <p:nvPr/>
        </p:nvPicPr>
        <p:blipFill>
          <a:blip r:embed="rId4"/>
          <a:stretch>
            <a:fillRect/>
          </a:stretch>
        </p:blipFill>
        <p:spPr>
          <a:xfrm>
            <a:off x="714535" y="4061250"/>
            <a:ext cx="5324412" cy="2662206"/>
          </a:xfrm>
          <a:prstGeom prst="rect">
            <a:avLst/>
          </a:prstGeom>
        </p:spPr>
      </p:pic>
      <p:pic>
        <p:nvPicPr>
          <p:cNvPr id="4" name="Imagem 3">
            <a:extLst>
              <a:ext uri="{FF2B5EF4-FFF2-40B4-BE49-F238E27FC236}">
                <a16:creationId xmlns:a16="http://schemas.microsoft.com/office/drawing/2014/main" id="{6CC100C5-F5AC-491F-B967-62B30E73951F}"/>
              </a:ext>
            </a:extLst>
          </p:cNvPr>
          <p:cNvPicPr>
            <a:picLocks noChangeAspect="1"/>
          </p:cNvPicPr>
          <p:nvPr/>
        </p:nvPicPr>
        <p:blipFill>
          <a:blip r:embed="rId5"/>
          <a:stretch>
            <a:fillRect/>
          </a:stretch>
        </p:blipFill>
        <p:spPr>
          <a:xfrm>
            <a:off x="6025883" y="303014"/>
            <a:ext cx="5837685" cy="3031929"/>
          </a:xfrm>
          <a:prstGeom prst="rect">
            <a:avLst/>
          </a:prstGeom>
        </p:spPr>
      </p:pic>
    </p:spTree>
    <p:extLst>
      <p:ext uri="{BB962C8B-B14F-4D97-AF65-F5344CB8AC3E}">
        <p14:creationId xmlns:p14="http://schemas.microsoft.com/office/powerpoint/2010/main" val="42464224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83EDFB-98D9-435E-BB75-D50D8039C37B}"/>
              </a:ext>
            </a:extLst>
          </p:cNvPr>
          <p:cNvSpPr>
            <a:spLocks noGrp="1"/>
          </p:cNvSpPr>
          <p:nvPr>
            <p:ph type="title"/>
          </p:nvPr>
        </p:nvSpPr>
        <p:spPr>
          <a:xfrm>
            <a:off x="418299" y="301948"/>
            <a:ext cx="11603737" cy="1107996"/>
          </a:xfrm>
        </p:spPr>
        <p:txBody>
          <a:bodyPr/>
          <a:lstStyle/>
          <a:p>
            <a:r>
              <a:rPr lang="pt-BR" dirty="0"/>
              <a:t>Considerações sobre Power Platform e Azure Functions</a:t>
            </a:r>
            <a:endParaRPr lang="en-US" dirty="0"/>
          </a:p>
        </p:txBody>
      </p:sp>
      <p:sp>
        <p:nvSpPr>
          <p:cNvPr id="3" name="Espaço Reservado para Conteúdo 2">
            <a:extLst>
              <a:ext uri="{FF2B5EF4-FFF2-40B4-BE49-F238E27FC236}">
                <a16:creationId xmlns:a16="http://schemas.microsoft.com/office/drawing/2014/main" id="{E49975EE-027D-4345-A820-62B0051B1241}"/>
              </a:ext>
            </a:extLst>
          </p:cNvPr>
          <p:cNvSpPr>
            <a:spLocks noGrp="1"/>
          </p:cNvSpPr>
          <p:nvPr>
            <p:ph sz="quarter" idx="10"/>
          </p:nvPr>
        </p:nvSpPr>
        <p:spPr>
          <a:xfrm>
            <a:off x="588263" y="1139184"/>
            <a:ext cx="11263811" cy="4739759"/>
          </a:xfrm>
        </p:spPr>
        <p:txBody>
          <a:bodyPr/>
          <a:lstStyle/>
          <a:p>
            <a:pPr marL="514350" indent="-514350">
              <a:buFont typeface="+mj-lt"/>
              <a:buAutoNum type="arabicPeriod"/>
            </a:pPr>
            <a:r>
              <a:rPr lang="pt-BR" dirty="0"/>
              <a:t>A extensibilidade da Power Platform é incrível: oferece  a possibilidade da criação dos seus próprios conectores. Podendo inclusive acelerar a conexão com devices de IOT, agilizando automação, monitoração remota, atuação, etc. </a:t>
            </a:r>
          </a:p>
          <a:p>
            <a:pPr marL="514350" indent="-514350">
              <a:buFont typeface="+mj-lt"/>
              <a:buAutoNum type="arabicPeriod"/>
            </a:pPr>
            <a:endParaRPr lang="pt-BR" dirty="0"/>
          </a:p>
          <a:p>
            <a:pPr marL="514350" indent="-514350">
              <a:buFont typeface="+mj-lt"/>
              <a:buAutoNum type="arabicPeriod"/>
            </a:pPr>
            <a:r>
              <a:rPr lang="pt-BR" dirty="0">
                <a:hlinkClick r:id="rId2"/>
              </a:rPr>
              <a:t>Submeta seu conector para certificação Microsoft</a:t>
            </a:r>
            <a:endParaRPr lang="pt-BR" dirty="0"/>
          </a:p>
          <a:p>
            <a:pPr marL="514350" indent="-514350">
              <a:buFont typeface="+mj-lt"/>
              <a:buAutoNum type="arabicPeriod"/>
            </a:pPr>
            <a:endParaRPr lang="pt-BR" dirty="0"/>
          </a:p>
          <a:p>
            <a:pPr marL="514350" indent="-514350">
              <a:buFont typeface="+mj-lt"/>
              <a:buAutoNum type="arabicPeriod"/>
            </a:pPr>
            <a:r>
              <a:rPr lang="pt-BR" dirty="0"/>
              <a:t>Azure Function é uma excelente opção Serveless para extensibilidade pro-dev da plataforma.</a:t>
            </a:r>
          </a:p>
          <a:p>
            <a:pPr marL="514350" indent="-514350">
              <a:buFont typeface="+mj-lt"/>
              <a:buAutoNum type="arabicPeriod"/>
            </a:pPr>
            <a:endParaRPr lang="pt-BR" dirty="0"/>
          </a:p>
        </p:txBody>
      </p:sp>
    </p:spTree>
    <p:extLst>
      <p:ext uri="{BB962C8B-B14F-4D97-AF65-F5344CB8AC3E}">
        <p14:creationId xmlns:p14="http://schemas.microsoft.com/office/powerpoint/2010/main" val="1231273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83EDFB-98D9-435E-BB75-D50D8039C37B}"/>
              </a:ext>
            </a:extLst>
          </p:cNvPr>
          <p:cNvSpPr>
            <a:spLocks noGrp="1"/>
          </p:cNvSpPr>
          <p:nvPr>
            <p:ph type="title"/>
          </p:nvPr>
        </p:nvSpPr>
        <p:spPr>
          <a:xfrm>
            <a:off x="588263" y="326571"/>
            <a:ext cx="11018520" cy="553998"/>
          </a:xfrm>
        </p:spPr>
        <p:txBody>
          <a:bodyPr/>
          <a:lstStyle/>
          <a:p>
            <a:r>
              <a:rPr lang="pt-BR" dirty="0"/>
              <a:t>Considerações sobre Power Platform + IOT</a:t>
            </a:r>
            <a:endParaRPr lang="en-US" dirty="0"/>
          </a:p>
        </p:txBody>
      </p:sp>
      <p:sp>
        <p:nvSpPr>
          <p:cNvPr id="3" name="Espaço Reservado para Conteúdo 2">
            <a:extLst>
              <a:ext uri="{FF2B5EF4-FFF2-40B4-BE49-F238E27FC236}">
                <a16:creationId xmlns:a16="http://schemas.microsoft.com/office/drawing/2014/main" id="{E49975EE-027D-4345-A820-62B0051B1241}"/>
              </a:ext>
            </a:extLst>
          </p:cNvPr>
          <p:cNvSpPr>
            <a:spLocks noGrp="1"/>
          </p:cNvSpPr>
          <p:nvPr>
            <p:ph sz="quarter" idx="10"/>
          </p:nvPr>
        </p:nvSpPr>
        <p:spPr>
          <a:xfrm>
            <a:off x="588263" y="1139184"/>
            <a:ext cx="11263811" cy="3496342"/>
          </a:xfrm>
        </p:spPr>
        <p:txBody>
          <a:bodyPr/>
          <a:lstStyle/>
          <a:p>
            <a:pPr marL="514350" indent="-514350">
              <a:buFont typeface="+mj-lt"/>
              <a:buAutoNum type="arabicPeriod"/>
            </a:pPr>
            <a:r>
              <a:rPr lang="pt-BR" dirty="0"/>
              <a:t>Um cenário de IOT pode ter diferentes tipos de mensageria, como TELEMETRIA, CONSULTA, COMANDO e NOTIFICAÇÃO</a:t>
            </a:r>
          </a:p>
          <a:p>
            <a:pPr marL="514350" indent="-514350">
              <a:buFont typeface="+mj-lt"/>
              <a:buAutoNum type="arabicPeriod"/>
            </a:pPr>
            <a:endParaRPr lang="pt-BR" sz="2000" dirty="0"/>
          </a:p>
          <a:p>
            <a:pPr marL="514350" indent="-514350">
              <a:buFont typeface="+mj-lt"/>
              <a:buAutoNum type="arabicPeriod"/>
            </a:pPr>
            <a:r>
              <a:rPr lang="pt-BR" dirty="0"/>
              <a:t>Diferentes cenários de conectividade podem ser usados entre os dispositivos de IOT e a nuvem, como WIFI, ZIGBEE, 4G, LORA, etc.</a:t>
            </a:r>
          </a:p>
          <a:p>
            <a:pPr marL="514350" indent="-514350">
              <a:buFont typeface="+mj-lt"/>
              <a:buAutoNum type="arabicPeriod"/>
            </a:pPr>
            <a:endParaRPr lang="pt-BR" sz="2000" dirty="0"/>
          </a:p>
          <a:p>
            <a:pPr marL="514350" indent="-514350">
              <a:buFont typeface="+mj-lt"/>
              <a:buAutoNum type="arabicPeriod"/>
            </a:pPr>
            <a:r>
              <a:rPr lang="pt-BR" dirty="0"/>
              <a:t>Não reinvente a roda! Aproveite os aceleradores de plataforma para seus cenários de IOT, como telemetria, notificação, comando, etc.</a:t>
            </a:r>
          </a:p>
        </p:txBody>
      </p:sp>
    </p:spTree>
    <p:extLst>
      <p:ext uri="{BB962C8B-B14F-4D97-AF65-F5344CB8AC3E}">
        <p14:creationId xmlns:p14="http://schemas.microsoft.com/office/powerpoint/2010/main" val="1594542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8">
            <a:extLst>
              <a:ext uri="{FF2B5EF4-FFF2-40B4-BE49-F238E27FC236}">
                <a16:creationId xmlns:a16="http://schemas.microsoft.com/office/drawing/2014/main" id="{0F674E22-C968-45BE-8B70-1655DD1EB437}"/>
              </a:ext>
            </a:extLst>
          </p:cNvPr>
          <p:cNvPicPr>
            <a:picLocks noChangeAspect="1"/>
          </p:cNvPicPr>
          <p:nvPr/>
        </p:nvPicPr>
        <p:blipFill>
          <a:blip r:embed="rId2"/>
          <a:stretch>
            <a:fillRect/>
          </a:stretch>
        </p:blipFill>
        <p:spPr>
          <a:xfrm>
            <a:off x="5966960" y="0"/>
            <a:ext cx="6225040" cy="6858000"/>
          </a:xfrm>
          <a:prstGeom prst="rect">
            <a:avLst/>
          </a:prstGeom>
        </p:spPr>
      </p:pic>
      <p:pic>
        <p:nvPicPr>
          <p:cNvPr id="57" name="Picture 7">
            <a:extLst>
              <a:ext uri="{FF2B5EF4-FFF2-40B4-BE49-F238E27FC236}">
                <a16:creationId xmlns:a16="http://schemas.microsoft.com/office/drawing/2014/main" id="{5CD16C7F-097C-4D1C-A435-E5D79949D3C6}"/>
              </a:ext>
            </a:extLst>
          </p:cNvPr>
          <p:cNvPicPr>
            <a:picLocks noChangeAspect="1"/>
          </p:cNvPicPr>
          <p:nvPr/>
        </p:nvPicPr>
        <p:blipFill>
          <a:blip r:embed="rId2"/>
          <a:stretch>
            <a:fillRect/>
          </a:stretch>
        </p:blipFill>
        <p:spPr>
          <a:xfrm>
            <a:off x="6292922" y="0"/>
            <a:ext cx="5810840" cy="6858000"/>
          </a:xfrm>
          <a:prstGeom prst="rect">
            <a:avLst/>
          </a:prstGeom>
          <a:ln>
            <a:noFill/>
          </a:ln>
          <a:effectLst>
            <a:softEdge rad="112500"/>
          </a:effectLst>
        </p:spPr>
      </p:pic>
      <p:sp>
        <p:nvSpPr>
          <p:cNvPr id="2" name="Lagre Arrow">
            <a:extLst>
              <a:ext uri="{FF2B5EF4-FFF2-40B4-BE49-F238E27FC236}">
                <a16:creationId xmlns:a16="http://schemas.microsoft.com/office/drawing/2014/main" id="{2EE5709E-C8F2-46B4-88E5-4BF4684DDC19}"/>
              </a:ext>
            </a:extLst>
          </p:cNvPr>
          <p:cNvSpPr/>
          <p:nvPr/>
        </p:nvSpPr>
        <p:spPr bwMode="auto">
          <a:xfrm>
            <a:off x="6756278" y="2642004"/>
            <a:ext cx="4556678" cy="2298406"/>
          </a:xfrm>
          <a:custGeom>
            <a:avLst/>
            <a:gdLst>
              <a:gd name="connsiteX0" fmla="*/ 5615605 w 5615605"/>
              <a:gd name="connsiteY0" fmla="*/ 0 h 2208372"/>
              <a:gd name="connsiteX1" fmla="*/ 5559725 w 5615605"/>
              <a:gd name="connsiteY1" fmla="*/ 480134 h 2208372"/>
              <a:gd name="connsiteX2" fmla="*/ 5392734 w 5615605"/>
              <a:gd name="connsiteY2" fmla="*/ 330245 h 2208372"/>
              <a:gd name="connsiteX3" fmla="*/ 5187786 w 5615605"/>
              <a:gd name="connsiteY3" fmla="*/ 518330 h 2208372"/>
              <a:gd name="connsiteX4" fmla="*/ 503410 w 5615605"/>
              <a:gd name="connsiteY4" fmla="*/ 2173908 h 2208372"/>
              <a:gd name="connsiteX5" fmla="*/ 175963 w 5615605"/>
              <a:gd name="connsiteY5" fmla="*/ 2180718 h 2208372"/>
              <a:gd name="connsiteX6" fmla="*/ 147306 w 5615605"/>
              <a:gd name="connsiteY6" fmla="*/ 2200040 h 2208372"/>
              <a:gd name="connsiteX7" fmla="*/ 106033 w 5615605"/>
              <a:gd name="connsiteY7" fmla="*/ 2208372 h 2208372"/>
              <a:gd name="connsiteX8" fmla="*/ 0 w 5615605"/>
              <a:gd name="connsiteY8" fmla="*/ 2102339 h 2208372"/>
              <a:gd name="connsiteX9" fmla="*/ 106033 w 5615605"/>
              <a:gd name="connsiteY9" fmla="*/ 1996306 h 2208372"/>
              <a:gd name="connsiteX10" fmla="*/ 181010 w 5615605"/>
              <a:gd name="connsiteY10" fmla="*/ 2027363 h 2208372"/>
              <a:gd name="connsiteX11" fmla="*/ 201480 w 5615605"/>
              <a:gd name="connsiteY11" fmla="*/ 2057725 h 2208372"/>
              <a:gd name="connsiteX12" fmla="*/ 495543 w 5615605"/>
              <a:gd name="connsiteY12" fmla="*/ 2051670 h 2208372"/>
              <a:gd name="connsiteX13" fmla="*/ 5296438 w 5615605"/>
              <a:gd name="connsiteY13" fmla="*/ 256924 h 2208372"/>
              <a:gd name="connsiteX14" fmla="*/ 5303289 w 5615605"/>
              <a:gd name="connsiteY14" fmla="*/ 249960 h 2208372"/>
              <a:gd name="connsiteX15" fmla="*/ 5144272 w 5615605"/>
              <a:gd name="connsiteY15" fmla="*/ 107228 h 2208372"/>
              <a:gd name="connsiteX0" fmla="*/ 5615605 w 5647381"/>
              <a:gd name="connsiteY0" fmla="*/ 0 h 2208372"/>
              <a:gd name="connsiteX1" fmla="*/ 5647381 w 5647381"/>
              <a:gd name="connsiteY1" fmla="*/ 438314 h 2208372"/>
              <a:gd name="connsiteX2" fmla="*/ 5392734 w 5647381"/>
              <a:gd name="connsiteY2" fmla="*/ 330245 h 2208372"/>
              <a:gd name="connsiteX3" fmla="*/ 5187786 w 5647381"/>
              <a:gd name="connsiteY3" fmla="*/ 518330 h 2208372"/>
              <a:gd name="connsiteX4" fmla="*/ 503410 w 5647381"/>
              <a:gd name="connsiteY4" fmla="*/ 2173908 h 2208372"/>
              <a:gd name="connsiteX5" fmla="*/ 175963 w 5647381"/>
              <a:gd name="connsiteY5" fmla="*/ 2180718 h 2208372"/>
              <a:gd name="connsiteX6" fmla="*/ 147306 w 5647381"/>
              <a:gd name="connsiteY6" fmla="*/ 2200040 h 2208372"/>
              <a:gd name="connsiteX7" fmla="*/ 106033 w 5647381"/>
              <a:gd name="connsiteY7" fmla="*/ 2208372 h 2208372"/>
              <a:gd name="connsiteX8" fmla="*/ 0 w 5647381"/>
              <a:gd name="connsiteY8" fmla="*/ 2102339 h 2208372"/>
              <a:gd name="connsiteX9" fmla="*/ 106033 w 5647381"/>
              <a:gd name="connsiteY9" fmla="*/ 1996306 h 2208372"/>
              <a:gd name="connsiteX10" fmla="*/ 181010 w 5647381"/>
              <a:gd name="connsiteY10" fmla="*/ 2027363 h 2208372"/>
              <a:gd name="connsiteX11" fmla="*/ 201480 w 5647381"/>
              <a:gd name="connsiteY11" fmla="*/ 2057725 h 2208372"/>
              <a:gd name="connsiteX12" fmla="*/ 495543 w 5647381"/>
              <a:gd name="connsiteY12" fmla="*/ 2051670 h 2208372"/>
              <a:gd name="connsiteX13" fmla="*/ 5296438 w 5647381"/>
              <a:gd name="connsiteY13" fmla="*/ 256924 h 2208372"/>
              <a:gd name="connsiteX14" fmla="*/ 5303289 w 5647381"/>
              <a:gd name="connsiteY14" fmla="*/ 249960 h 2208372"/>
              <a:gd name="connsiteX15" fmla="*/ 5144272 w 5647381"/>
              <a:gd name="connsiteY15" fmla="*/ 107228 h 2208372"/>
              <a:gd name="connsiteX16" fmla="*/ 5615605 w 5647381"/>
              <a:gd name="connsiteY16" fmla="*/ 0 h 22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47381" h="2208372">
                <a:moveTo>
                  <a:pt x="5615605" y="0"/>
                </a:moveTo>
                <a:lnTo>
                  <a:pt x="5647381" y="438314"/>
                </a:lnTo>
                <a:lnTo>
                  <a:pt x="5392734" y="330245"/>
                </a:lnTo>
                <a:lnTo>
                  <a:pt x="5187786" y="518330"/>
                </a:lnTo>
                <a:cubicBezTo>
                  <a:pt x="4096707" y="1462472"/>
                  <a:pt x="2413941" y="2094190"/>
                  <a:pt x="503410" y="2173908"/>
                </a:cubicBezTo>
                <a:lnTo>
                  <a:pt x="175963" y="2180718"/>
                </a:lnTo>
                <a:lnTo>
                  <a:pt x="147306" y="2200040"/>
                </a:lnTo>
                <a:cubicBezTo>
                  <a:pt x="134620" y="2205405"/>
                  <a:pt x="120673" y="2208372"/>
                  <a:pt x="106033" y="2208372"/>
                </a:cubicBezTo>
                <a:cubicBezTo>
                  <a:pt x="47473" y="2208372"/>
                  <a:pt x="0" y="2160899"/>
                  <a:pt x="0" y="2102339"/>
                </a:cubicBezTo>
                <a:cubicBezTo>
                  <a:pt x="0" y="2043779"/>
                  <a:pt x="47473" y="1996306"/>
                  <a:pt x="106033" y="1996306"/>
                </a:cubicBezTo>
                <a:cubicBezTo>
                  <a:pt x="135313" y="1996306"/>
                  <a:pt x="161822" y="2008175"/>
                  <a:pt x="181010" y="2027363"/>
                </a:cubicBezTo>
                <a:lnTo>
                  <a:pt x="201480" y="2057725"/>
                </a:lnTo>
                <a:lnTo>
                  <a:pt x="495543" y="2051670"/>
                </a:lnTo>
                <a:cubicBezTo>
                  <a:pt x="2494430" y="1969110"/>
                  <a:pt x="4239131" y="1276762"/>
                  <a:pt x="5296438" y="256924"/>
                </a:cubicBezTo>
                <a:lnTo>
                  <a:pt x="5303289" y="249960"/>
                </a:lnTo>
                <a:lnTo>
                  <a:pt x="5144272" y="107228"/>
                </a:lnTo>
                <a:lnTo>
                  <a:pt x="561560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36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endParaRPr>
          </a:p>
        </p:txBody>
      </p:sp>
      <p:sp>
        <p:nvSpPr>
          <p:cNvPr id="3" name="Ai">
            <a:extLst>
              <a:ext uri="{FF2B5EF4-FFF2-40B4-BE49-F238E27FC236}">
                <a16:creationId xmlns:a16="http://schemas.microsoft.com/office/drawing/2014/main" id="{BEA309E7-C33E-480B-8ED8-0CE0FD30E394}"/>
              </a:ext>
            </a:extLst>
          </p:cNvPr>
          <p:cNvSpPr>
            <a:spLocks noChangeAspect="1"/>
          </p:cNvSpPr>
          <p:nvPr/>
        </p:nvSpPr>
        <p:spPr bwMode="auto">
          <a:xfrm>
            <a:off x="10872112" y="1727966"/>
            <a:ext cx="881687" cy="684319"/>
          </a:xfrm>
          <a:custGeom>
            <a:avLst/>
            <a:gdLst>
              <a:gd name="connsiteX0" fmla="*/ 104329 w 290067"/>
              <a:gd name="connsiteY0" fmla="*/ 38100 h 213419"/>
              <a:gd name="connsiteX1" fmla="*/ 100608 w 290067"/>
              <a:gd name="connsiteY1" fmla="*/ 56703 h 213419"/>
              <a:gd name="connsiteX2" fmla="*/ 77391 w 290067"/>
              <a:gd name="connsiteY2" fmla="*/ 129034 h 213419"/>
              <a:gd name="connsiteX3" fmla="*/ 132011 w 290067"/>
              <a:gd name="connsiteY3" fmla="*/ 129034 h 213419"/>
              <a:gd name="connsiteX4" fmla="*/ 109091 w 290067"/>
              <a:gd name="connsiteY4" fmla="*/ 57299 h 213419"/>
              <a:gd name="connsiteX5" fmla="*/ 105519 w 290067"/>
              <a:gd name="connsiteY5" fmla="*/ 38100 h 213419"/>
              <a:gd name="connsiteX6" fmla="*/ 241996 w 290067"/>
              <a:gd name="connsiteY6" fmla="*/ 0 h 213419"/>
              <a:gd name="connsiteX7" fmla="*/ 290067 w 290067"/>
              <a:gd name="connsiteY7" fmla="*/ 0 h 213419"/>
              <a:gd name="connsiteX8" fmla="*/ 290067 w 290067"/>
              <a:gd name="connsiteY8" fmla="*/ 213419 h 213419"/>
              <a:gd name="connsiteX9" fmla="*/ 241996 w 290067"/>
              <a:gd name="connsiteY9" fmla="*/ 213419 h 213419"/>
              <a:gd name="connsiteX10" fmla="*/ 77689 w 290067"/>
              <a:gd name="connsiteY10" fmla="*/ 0 h 213419"/>
              <a:gd name="connsiteX11" fmla="*/ 134690 w 290067"/>
              <a:gd name="connsiteY11" fmla="*/ 0 h 213419"/>
              <a:gd name="connsiteX12" fmla="*/ 210592 w 290067"/>
              <a:gd name="connsiteY12" fmla="*/ 213419 h 213419"/>
              <a:gd name="connsiteX13" fmla="*/ 158205 w 290067"/>
              <a:gd name="connsiteY13" fmla="*/ 213419 h 213419"/>
              <a:gd name="connsiteX14" fmla="*/ 143024 w 290067"/>
              <a:gd name="connsiteY14" fmla="*/ 165943 h 213419"/>
              <a:gd name="connsiteX15" fmla="*/ 67122 w 290067"/>
              <a:gd name="connsiteY15" fmla="*/ 165943 h 213419"/>
              <a:gd name="connsiteX16" fmla="*/ 52090 w 290067"/>
              <a:gd name="connsiteY16" fmla="*/ 213419 h 213419"/>
              <a:gd name="connsiteX17" fmla="*/ 0 w 290067"/>
              <a:gd name="connsiteY17" fmla="*/ 213419 h 21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067" h="213419">
                <a:moveTo>
                  <a:pt x="104329" y="38100"/>
                </a:moveTo>
                <a:cubicBezTo>
                  <a:pt x="103833" y="44350"/>
                  <a:pt x="102592" y="50552"/>
                  <a:pt x="100608" y="56703"/>
                </a:cubicBezTo>
                <a:lnTo>
                  <a:pt x="77391" y="129034"/>
                </a:lnTo>
                <a:lnTo>
                  <a:pt x="132011" y="129034"/>
                </a:lnTo>
                <a:lnTo>
                  <a:pt x="109091" y="57299"/>
                </a:lnTo>
                <a:cubicBezTo>
                  <a:pt x="107405" y="51941"/>
                  <a:pt x="106214" y="45541"/>
                  <a:pt x="105519" y="38100"/>
                </a:cubicBezTo>
                <a:close/>
                <a:moveTo>
                  <a:pt x="241996" y="0"/>
                </a:moveTo>
                <a:lnTo>
                  <a:pt x="290067" y="0"/>
                </a:lnTo>
                <a:lnTo>
                  <a:pt x="290067" y="213419"/>
                </a:lnTo>
                <a:lnTo>
                  <a:pt x="241996" y="213419"/>
                </a:lnTo>
                <a:close/>
                <a:moveTo>
                  <a:pt x="77689" y="0"/>
                </a:moveTo>
                <a:lnTo>
                  <a:pt x="134690" y="0"/>
                </a:lnTo>
                <a:lnTo>
                  <a:pt x="210592" y="213419"/>
                </a:lnTo>
                <a:lnTo>
                  <a:pt x="158205" y="213419"/>
                </a:lnTo>
                <a:lnTo>
                  <a:pt x="143024" y="165943"/>
                </a:lnTo>
                <a:lnTo>
                  <a:pt x="67122" y="165943"/>
                </a:lnTo>
                <a:lnTo>
                  <a:pt x="52090" y="213419"/>
                </a:lnTo>
                <a:lnTo>
                  <a:pt x="0" y="213419"/>
                </a:ln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36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endParaRPr>
          </a:p>
        </p:txBody>
      </p:sp>
      <p:sp>
        <p:nvSpPr>
          <p:cNvPr id="4" name="IoT text">
            <a:extLst>
              <a:ext uri="{FF2B5EF4-FFF2-40B4-BE49-F238E27FC236}">
                <a16:creationId xmlns:a16="http://schemas.microsoft.com/office/drawing/2014/main" id="{7F3E1E84-0AB7-4210-819F-A9D6C70DDC7B}"/>
              </a:ext>
            </a:extLst>
          </p:cNvPr>
          <p:cNvSpPr>
            <a:spLocks noChangeAspect="1"/>
          </p:cNvSpPr>
          <p:nvPr/>
        </p:nvSpPr>
        <p:spPr bwMode="auto">
          <a:xfrm>
            <a:off x="7950531" y="3953390"/>
            <a:ext cx="687646" cy="361580"/>
          </a:xfrm>
          <a:custGeom>
            <a:avLst/>
            <a:gdLst>
              <a:gd name="connsiteX0" fmla="*/ 164455 w 435619"/>
              <a:gd name="connsiteY0" fmla="*/ 93315 h 217140"/>
              <a:gd name="connsiteX1" fmla="*/ 138559 w 435619"/>
              <a:gd name="connsiteY1" fmla="*/ 104775 h 217140"/>
              <a:gd name="connsiteX2" fmla="*/ 129331 w 435619"/>
              <a:gd name="connsiteY2" fmla="*/ 137219 h 217140"/>
              <a:gd name="connsiteX3" fmla="*/ 164753 w 435619"/>
              <a:gd name="connsiteY3" fmla="*/ 181124 h 217140"/>
              <a:gd name="connsiteX4" fmla="*/ 198537 w 435619"/>
              <a:gd name="connsiteY4" fmla="*/ 136029 h 217140"/>
              <a:gd name="connsiteX5" fmla="*/ 164455 w 435619"/>
              <a:gd name="connsiteY5" fmla="*/ 93315 h 217140"/>
              <a:gd name="connsiteX6" fmla="*/ 165348 w 435619"/>
              <a:gd name="connsiteY6" fmla="*/ 57299 h 217140"/>
              <a:gd name="connsiteX7" fmla="*/ 224879 w 435619"/>
              <a:gd name="connsiteY7" fmla="*/ 78655 h 217140"/>
              <a:gd name="connsiteX8" fmla="*/ 246459 w 435619"/>
              <a:gd name="connsiteY8" fmla="*/ 135136 h 217140"/>
              <a:gd name="connsiteX9" fmla="*/ 224209 w 435619"/>
              <a:gd name="connsiteY9" fmla="*/ 195113 h 217140"/>
              <a:gd name="connsiteX10" fmla="*/ 163264 w 435619"/>
              <a:gd name="connsiteY10" fmla="*/ 217140 h 217140"/>
              <a:gd name="connsiteX11" fmla="*/ 103361 w 435619"/>
              <a:gd name="connsiteY11" fmla="*/ 195783 h 217140"/>
              <a:gd name="connsiteX12" fmla="*/ 81558 w 435619"/>
              <a:gd name="connsiteY12" fmla="*/ 137815 h 217140"/>
              <a:gd name="connsiteX13" fmla="*/ 104179 w 435619"/>
              <a:gd name="connsiteY13" fmla="*/ 78655 h 217140"/>
              <a:gd name="connsiteX14" fmla="*/ 165348 w 435619"/>
              <a:gd name="connsiteY14" fmla="*/ 57299 h 217140"/>
              <a:gd name="connsiteX15" fmla="*/ 265955 w 435619"/>
              <a:gd name="connsiteY15" fmla="*/ 0 h 217140"/>
              <a:gd name="connsiteX16" fmla="*/ 435619 w 435619"/>
              <a:gd name="connsiteY16" fmla="*/ 0 h 217140"/>
              <a:gd name="connsiteX17" fmla="*/ 435619 w 435619"/>
              <a:gd name="connsiteY17" fmla="*/ 39142 h 217140"/>
              <a:gd name="connsiteX18" fmla="*/ 374748 w 435619"/>
              <a:gd name="connsiteY18" fmla="*/ 39142 h 217140"/>
              <a:gd name="connsiteX19" fmla="*/ 374748 w 435619"/>
              <a:gd name="connsiteY19" fmla="*/ 213419 h 217140"/>
              <a:gd name="connsiteX20" fmla="*/ 326528 w 435619"/>
              <a:gd name="connsiteY20" fmla="*/ 213419 h 217140"/>
              <a:gd name="connsiteX21" fmla="*/ 326528 w 435619"/>
              <a:gd name="connsiteY21" fmla="*/ 39142 h 217140"/>
              <a:gd name="connsiteX22" fmla="*/ 265955 w 435619"/>
              <a:gd name="connsiteY22" fmla="*/ 39142 h 217140"/>
              <a:gd name="connsiteX23" fmla="*/ 0 w 435619"/>
              <a:gd name="connsiteY23" fmla="*/ 0 h 217140"/>
              <a:gd name="connsiteX24" fmla="*/ 48071 w 435619"/>
              <a:gd name="connsiteY24" fmla="*/ 0 h 217140"/>
              <a:gd name="connsiteX25" fmla="*/ 48071 w 435619"/>
              <a:gd name="connsiteY25" fmla="*/ 213419 h 217140"/>
              <a:gd name="connsiteX26" fmla="*/ 0 w 435619"/>
              <a:gd name="connsiteY26" fmla="*/ 213419 h 21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5619" h="217140">
                <a:moveTo>
                  <a:pt x="164455" y="93315"/>
                </a:moveTo>
                <a:cubicBezTo>
                  <a:pt x="153342" y="93315"/>
                  <a:pt x="144710" y="97135"/>
                  <a:pt x="138559" y="104775"/>
                </a:cubicBezTo>
                <a:cubicBezTo>
                  <a:pt x="132407" y="112415"/>
                  <a:pt x="129331" y="123229"/>
                  <a:pt x="129331" y="137219"/>
                </a:cubicBezTo>
                <a:cubicBezTo>
                  <a:pt x="129331" y="166489"/>
                  <a:pt x="141138" y="181124"/>
                  <a:pt x="164753" y="181124"/>
                </a:cubicBezTo>
                <a:cubicBezTo>
                  <a:pt x="187275" y="181124"/>
                  <a:pt x="198537" y="166092"/>
                  <a:pt x="198537" y="136029"/>
                </a:cubicBezTo>
                <a:cubicBezTo>
                  <a:pt x="198537" y="107553"/>
                  <a:pt x="187176" y="93315"/>
                  <a:pt x="164455" y="93315"/>
                </a:cubicBezTo>
                <a:close/>
                <a:moveTo>
                  <a:pt x="165348" y="57299"/>
                </a:moveTo>
                <a:cubicBezTo>
                  <a:pt x="190649" y="57299"/>
                  <a:pt x="210492" y="64417"/>
                  <a:pt x="224879" y="78655"/>
                </a:cubicBezTo>
                <a:cubicBezTo>
                  <a:pt x="239266" y="92893"/>
                  <a:pt x="246459" y="111720"/>
                  <a:pt x="246459" y="135136"/>
                </a:cubicBezTo>
                <a:cubicBezTo>
                  <a:pt x="246459" y="160436"/>
                  <a:pt x="239043" y="180429"/>
                  <a:pt x="224209" y="195113"/>
                </a:cubicBezTo>
                <a:cubicBezTo>
                  <a:pt x="209376" y="209798"/>
                  <a:pt x="189061" y="217140"/>
                  <a:pt x="163264" y="217140"/>
                </a:cubicBezTo>
                <a:cubicBezTo>
                  <a:pt x="137864" y="217140"/>
                  <a:pt x="117897" y="210021"/>
                  <a:pt x="103361" y="195783"/>
                </a:cubicBezTo>
                <a:cubicBezTo>
                  <a:pt x="88825" y="181545"/>
                  <a:pt x="81558" y="162222"/>
                  <a:pt x="81558" y="137815"/>
                </a:cubicBezTo>
                <a:cubicBezTo>
                  <a:pt x="81558" y="112613"/>
                  <a:pt x="89098" y="92893"/>
                  <a:pt x="104179" y="78655"/>
                </a:cubicBezTo>
                <a:cubicBezTo>
                  <a:pt x="119261" y="64417"/>
                  <a:pt x="139650" y="57299"/>
                  <a:pt x="165348" y="57299"/>
                </a:cubicBezTo>
                <a:close/>
                <a:moveTo>
                  <a:pt x="265955" y="0"/>
                </a:moveTo>
                <a:lnTo>
                  <a:pt x="435619" y="0"/>
                </a:lnTo>
                <a:lnTo>
                  <a:pt x="435619" y="39142"/>
                </a:lnTo>
                <a:lnTo>
                  <a:pt x="374748" y="39142"/>
                </a:lnTo>
                <a:lnTo>
                  <a:pt x="374748" y="213419"/>
                </a:lnTo>
                <a:lnTo>
                  <a:pt x="326528" y="213419"/>
                </a:lnTo>
                <a:lnTo>
                  <a:pt x="326528" y="39142"/>
                </a:lnTo>
                <a:lnTo>
                  <a:pt x="265955" y="39142"/>
                </a:lnTo>
                <a:close/>
                <a:moveTo>
                  <a:pt x="0" y="0"/>
                </a:moveTo>
                <a:lnTo>
                  <a:pt x="48071" y="0"/>
                </a:lnTo>
                <a:lnTo>
                  <a:pt x="48071" y="213419"/>
                </a:lnTo>
                <a:lnTo>
                  <a:pt x="0" y="213419"/>
                </a:ln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36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endParaRPr>
          </a:p>
        </p:txBody>
      </p:sp>
      <p:sp>
        <p:nvSpPr>
          <p:cNvPr id="5" name="Edge text">
            <a:extLst>
              <a:ext uri="{FF2B5EF4-FFF2-40B4-BE49-F238E27FC236}">
                <a16:creationId xmlns:a16="http://schemas.microsoft.com/office/drawing/2014/main" id="{EFCF0318-999E-4BF8-8241-4CAD8C6D0CC7}"/>
              </a:ext>
            </a:extLst>
          </p:cNvPr>
          <p:cNvSpPr>
            <a:spLocks noChangeAspect="1"/>
          </p:cNvSpPr>
          <p:nvPr/>
        </p:nvSpPr>
        <p:spPr bwMode="auto">
          <a:xfrm>
            <a:off x="9127820" y="3103740"/>
            <a:ext cx="1173851" cy="545049"/>
          </a:xfrm>
          <a:custGeom>
            <a:avLst/>
            <a:gdLst>
              <a:gd name="connsiteX0" fmla="*/ 419993 w 675233"/>
              <a:gd name="connsiteY0" fmla="*/ 105519 h 297210"/>
              <a:gd name="connsiteX1" fmla="*/ 395436 w 675233"/>
              <a:gd name="connsiteY1" fmla="*/ 117723 h 297210"/>
              <a:gd name="connsiteX2" fmla="*/ 386506 w 675233"/>
              <a:gd name="connsiteY2" fmla="*/ 152102 h 297210"/>
              <a:gd name="connsiteX3" fmla="*/ 394990 w 675233"/>
              <a:gd name="connsiteY3" fmla="*/ 182240 h 297210"/>
              <a:gd name="connsiteX4" fmla="*/ 418207 w 675233"/>
              <a:gd name="connsiteY4" fmla="*/ 193328 h 297210"/>
              <a:gd name="connsiteX5" fmla="*/ 441796 w 675233"/>
              <a:gd name="connsiteY5" fmla="*/ 182091 h 297210"/>
              <a:gd name="connsiteX6" fmla="*/ 450800 w 675233"/>
              <a:gd name="connsiteY6" fmla="*/ 152400 h 297210"/>
              <a:gd name="connsiteX7" fmla="*/ 450800 w 675233"/>
              <a:gd name="connsiteY7" fmla="*/ 140345 h 297210"/>
              <a:gd name="connsiteX8" fmla="*/ 442243 w 675233"/>
              <a:gd name="connsiteY8" fmla="*/ 115714 h 297210"/>
              <a:gd name="connsiteX9" fmla="*/ 419993 w 675233"/>
              <a:gd name="connsiteY9" fmla="*/ 105519 h 297210"/>
              <a:gd name="connsiteX10" fmla="*/ 229195 w 675233"/>
              <a:gd name="connsiteY10" fmla="*/ 105519 h 297210"/>
              <a:gd name="connsiteX11" fmla="*/ 204787 w 675233"/>
              <a:gd name="connsiteY11" fmla="*/ 117797 h 297210"/>
              <a:gd name="connsiteX12" fmla="*/ 196006 w 675233"/>
              <a:gd name="connsiteY12" fmla="*/ 151507 h 297210"/>
              <a:gd name="connsiteX13" fmla="*/ 204490 w 675233"/>
              <a:gd name="connsiteY13" fmla="*/ 182463 h 297210"/>
              <a:gd name="connsiteX14" fmla="*/ 228004 w 675233"/>
              <a:gd name="connsiteY14" fmla="*/ 193328 h 297210"/>
              <a:gd name="connsiteX15" fmla="*/ 251296 w 675233"/>
              <a:gd name="connsiteY15" fmla="*/ 181868 h 297210"/>
              <a:gd name="connsiteX16" fmla="*/ 260300 w 675233"/>
              <a:gd name="connsiteY16" fmla="*/ 151507 h 297210"/>
              <a:gd name="connsiteX17" fmla="*/ 260300 w 675233"/>
              <a:gd name="connsiteY17" fmla="*/ 140047 h 297210"/>
              <a:gd name="connsiteX18" fmla="*/ 251668 w 675233"/>
              <a:gd name="connsiteY18" fmla="*/ 115342 h 297210"/>
              <a:gd name="connsiteX19" fmla="*/ 229195 w 675233"/>
              <a:gd name="connsiteY19" fmla="*/ 105519 h 297210"/>
              <a:gd name="connsiteX20" fmla="*/ 605135 w 675233"/>
              <a:gd name="connsiteY20" fmla="*/ 101203 h 297210"/>
              <a:gd name="connsiteX21" fmla="*/ 585564 w 675233"/>
              <a:gd name="connsiteY21" fmla="*/ 110579 h 297210"/>
              <a:gd name="connsiteX22" fmla="*/ 575518 w 675233"/>
              <a:gd name="connsiteY22" fmla="*/ 133945 h 297210"/>
              <a:gd name="connsiteX23" fmla="*/ 631626 w 675233"/>
              <a:gd name="connsiteY23" fmla="*/ 133945 h 297210"/>
              <a:gd name="connsiteX24" fmla="*/ 605135 w 675233"/>
              <a:gd name="connsiteY24" fmla="*/ 101203 h 297210"/>
              <a:gd name="connsiteX25" fmla="*/ 605433 w 675233"/>
              <a:gd name="connsiteY25" fmla="*/ 69503 h 297210"/>
              <a:gd name="connsiteX26" fmla="*/ 657002 w 675233"/>
              <a:gd name="connsiteY26" fmla="*/ 89297 h 297210"/>
              <a:gd name="connsiteX27" fmla="*/ 675233 w 675233"/>
              <a:gd name="connsiteY27" fmla="*/ 143024 h 297210"/>
              <a:gd name="connsiteX28" fmla="*/ 675233 w 675233"/>
              <a:gd name="connsiteY28" fmla="*/ 162818 h 297210"/>
              <a:gd name="connsiteX29" fmla="*/ 575816 w 675233"/>
              <a:gd name="connsiteY29" fmla="*/ 162818 h 297210"/>
              <a:gd name="connsiteX30" fmla="*/ 617636 w 675233"/>
              <a:gd name="connsiteY30" fmla="*/ 196006 h 297210"/>
              <a:gd name="connsiteX31" fmla="*/ 661838 w 675233"/>
              <a:gd name="connsiteY31" fmla="*/ 184100 h 297210"/>
              <a:gd name="connsiteX32" fmla="*/ 661838 w 675233"/>
              <a:gd name="connsiteY32" fmla="*/ 218033 h 297210"/>
              <a:gd name="connsiteX33" fmla="*/ 606921 w 675233"/>
              <a:gd name="connsiteY33" fmla="*/ 229344 h 297210"/>
              <a:gd name="connsiteX34" fmla="*/ 549622 w 675233"/>
              <a:gd name="connsiteY34" fmla="*/ 208880 h 297210"/>
              <a:gd name="connsiteX35" fmla="*/ 529233 w 675233"/>
              <a:gd name="connsiteY35" fmla="*/ 151804 h 297210"/>
              <a:gd name="connsiteX36" fmla="*/ 551259 w 675233"/>
              <a:gd name="connsiteY36" fmla="*/ 91678 h 297210"/>
              <a:gd name="connsiteX37" fmla="*/ 605433 w 675233"/>
              <a:gd name="connsiteY37" fmla="*/ 69503 h 297210"/>
              <a:gd name="connsiteX38" fmla="*/ 407938 w 675233"/>
              <a:gd name="connsiteY38" fmla="*/ 69503 h 297210"/>
              <a:gd name="connsiteX39" fmla="*/ 449610 w 675233"/>
              <a:gd name="connsiteY39" fmla="*/ 90934 h 297210"/>
              <a:gd name="connsiteX40" fmla="*/ 450205 w 675233"/>
              <a:gd name="connsiteY40" fmla="*/ 90934 h 297210"/>
              <a:gd name="connsiteX41" fmla="*/ 450205 w 675233"/>
              <a:gd name="connsiteY41" fmla="*/ 73223 h 297210"/>
              <a:gd name="connsiteX42" fmla="*/ 497235 w 675233"/>
              <a:gd name="connsiteY42" fmla="*/ 73223 h 297210"/>
              <a:gd name="connsiteX43" fmla="*/ 497235 w 675233"/>
              <a:gd name="connsiteY43" fmla="*/ 208210 h 297210"/>
              <a:gd name="connsiteX44" fmla="*/ 472678 w 675233"/>
              <a:gd name="connsiteY44" fmla="*/ 273918 h 297210"/>
              <a:gd name="connsiteX45" fmla="*/ 401538 w 675233"/>
              <a:gd name="connsiteY45" fmla="*/ 297210 h 297210"/>
              <a:gd name="connsiteX46" fmla="*/ 352722 w 675233"/>
              <a:gd name="connsiteY46" fmla="*/ 288429 h 297210"/>
              <a:gd name="connsiteX47" fmla="*/ 352722 w 675233"/>
              <a:gd name="connsiteY47" fmla="*/ 248840 h 297210"/>
              <a:gd name="connsiteX48" fmla="*/ 400199 w 675233"/>
              <a:gd name="connsiteY48" fmla="*/ 262533 h 297210"/>
              <a:gd name="connsiteX49" fmla="*/ 437108 w 675233"/>
              <a:gd name="connsiteY49" fmla="*/ 249957 h 297210"/>
              <a:gd name="connsiteX50" fmla="*/ 450205 w 675233"/>
              <a:gd name="connsiteY50" fmla="*/ 215801 h 297210"/>
              <a:gd name="connsiteX51" fmla="*/ 450205 w 675233"/>
              <a:gd name="connsiteY51" fmla="*/ 203746 h 297210"/>
              <a:gd name="connsiteX52" fmla="*/ 449610 w 675233"/>
              <a:gd name="connsiteY52" fmla="*/ 203746 h 297210"/>
              <a:gd name="connsiteX53" fmla="*/ 402133 w 675233"/>
              <a:gd name="connsiteY53" fmla="*/ 229344 h 297210"/>
              <a:gd name="connsiteX54" fmla="*/ 355848 w 675233"/>
              <a:gd name="connsiteY54" fmla="*/ 208806 h 297210"/>
              <a:gd name="connsiteX55" fmla="*/ 338733 w 675233"/>
              <a:gd name="connsiteY55" fmla="*/ 153739 h 297210"/>
              <a:gd name="connsiteX56" fmla="*/ 357783 w 675233"/>
              <a:gd name="connsiteY56" fmla="*/ 92273 h 297210"/>
              <a:gd name="connsiteX57" fmla="*/ 407938 w 675233"/>
              <a:gd name="connsiteY57" fmla="*/ 69503 h 297210"/>
              <a:gd name="connsiteX58" fmla="*/ 0 w 675233"/>
              <a:gd name="connsiteY58" fmla="*/ 12204 h 297210"/>
              <a:gd name="connsiteX59" fmla="*/ 123081 w 675233"/>
              <a:gd name="connsiteY59" fmla="*/ 12204 h 297210"/>
              <a:gd name="connsiteX60" fmla="*/ 123081 w 675233"/>
              <a:gd name="connsiteY60" fmla="*/ 51346 h 297210"/>
              <a:gd name="connsiteX61" fmla="*/ 48071 w 675233"/>
              <a:gd name="connsiteY61" fmla="*/ 51346 h 297210"/>
              <a:gd name="connsiteX62" fmla="*/ 48071 w 675233"/>
              <a:gd name="connsiteY62" fmla="*/ 98822 h 297210"/>
              <a:gd name="connsiteX63" fmla="*/ 117872 w 675233"/>
              <a:gd name="connsiteY63" fmla="*/ 98822 h 297210"/>
              <a:gd name="connsiteX64" fmla="*/ 117872 w 675233"/>
              <a:gd name="connsiteY64" fmla="*/ 137815 h 297210"/>
              <a:gd name="connsiteX65" fmla="*/ 48071 w 675233"/>
              <a:gd name="connsiteY65" fmla="*/ 137815 h 297210"/>
              <a:gd name="connsiteX66" fmla="*/ 48071 w 675233"/>
              <a:gd name="connsiteY66" fmla="*/ 186630 h 297210"/>
              <a:gd name="connsiteX67" fmla="*/ 127992 w 675233"/>
              <a:gd name="connsiteY67" fmla="*/ 186630 h 297210"/>
              <a:gd name="connsiteX68" fmla="*/ 127992 w 675233"/>
              <a:gd name="connsiteY68" fmla="*/ 225623 h 297210"/>
              <a:gd name="connsiteX69" fmla="*/ 0 w 675233"/>
              <a:gd name="connsiteY69" fmla="*/ 225623 h 297210"/>
              <a:gd name="connsiteX70" fmla="*/ 259407 w 675233"/>
              <a:gd name="connsiteY70" fmla="*/ 0 h 297210"/>
              <a:gd name="connsiteX71" fmla="*/ 306437 w 675233"/>
              <a:gd name="connsiteY71" fmla="*/ 0 h 297210"/>
              <a:gd name="connsiteX72" fmla="*/ 306437 w 675233"/>
              <a:gd name="connsiteY72" fmla="*/ 225623 h 297210"/>
              <a:gd name="connsiteX73" fmla="*/ 259407 w 675233"/>
              <a:gd name="connsiteY73" fmla="*/ 225623 h 297210"/>
              <a:gd name="connsiteX74" fmla="*/ 259407 w 675233"/>
              <a:gd name="connsiteY74" fmla="*/ 204638 h 297210"/>
              <a:gd name="connsiteX75" fmla="*/ 258812 w 675233"/>
              <a:gd name="connsiteY75" fmla="*/ 204638 h 297210"/>
              <a:gd name="connsiteX76" fmla="*/ 211633 w 675233"/>
              <a:gd name="connsiteY76" fmla="*/ 229344 h 297210"/>
              <a:gd name="connsiteX77" fmla="*/ 165646 w 675233"/>
              <a:gd name="connsiteY77" fmla="*/ 209178 h 297210"/>
              <a:gd name="connsiteX78" fmla="*/ 148233 w 675233"/>
              <a:gd name="connsiteY78" fmla="*/ 152846 h 297210"/>
              <a:gd name="connsiteX79" fmla="*/ 167431 w 675233"/>
              <a:gd name="connsiteY79" fmla="*/ 92273 h 297210"/>
              <a:gd name="connsiteX80" fmla="*/ 217735 w 675233"/>
              <a:gd name="connsiteY80" fmla="*/ 69503 h 297210"/>
              <a:gd name="connsiteX81" fmla="*/ 258812 w 675233"/>
              <a:gd name="connsiteY81" fmla="*/ 90636 h 297210"/>
              <a:gd name="connsiteX82" fmla="*/ 259407 w 675233"/>
              <a:gd name="connsiteY82" fmla="*/ 90636 h 29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75233" h="297210">
                <a:moveTo>
                  <a:pt x="419993" y="105519"/>
                </a:moveTo>
                <a:cubicBezTo>
                  <a:pt x="409575" y="105519"/>
                  <a:pt x="401389" y="109587"/>
                  <a:pt x="395436" y="117723"/>
                </a:cubicBezTo>
                <a:cubicBezTo>
                  <a:pt x="389483" y="125859"/>
                  <a:pt x="386506" y="137319"/>
                  <a:pt x="386506" y="152102"/>
                </a:cubicBezTo>
                <a:cubicBezTo>
                  <a:pt x="386506" y="164802"/>
                  <a:pt x="389334" y="174848"/>
                  <a:pt x="394990" y="182240"/>
                </a:cubicBezTo>
                <a:cubicBezTo>
                  <a:pt x="400645" y="189632"/>
                  <a:pt x="408384" y="193328"/>
                  <a:pt x="418207" y="193328"/>
                </a:cubicBezTo>
                <a:cubicBezTo>
                  <a:pt x="427930" y="193328"/>
                  <a:pt x="435793" y="189582"/>
                  <a:pt x="441796" y="182091"/>
                </a:cubicBezTo>
                <a:cubicBezTo>
                  <a:pt x="447799" y="174600"/>
                  <a:pt x="450800" y="164703"/>
                  <a:pt x="450800" y="152400"/>
                </a:cubicBezTo>
                <a:lnTo>
                  <a:pt x="450800" y="140345"/>
                </a:lnTo>
                <a:cubicBezTo>
                  <a:pt x="450800" y="130720"/>
                  <a:pt x="447948" y="122510"/>
                  <a:pt x="442243" y="115714"/>
                </a:cubicBezTo>
                <a:cubicBezTo>
                  <a:pt x="436538" y="108917"/>
                  <a:pt x="429121" y="105519"/>
                  <a:pt x="419993" y="105519"/>
                </a:cubicBezTo>
                <a:close/>
                <a:moveTo>
                  <a:pt x="229195" y="105519"/>
                </a:moveTo>
                <a:cubicBezTo>
                  <a:pt x="218777" y="105519"/>
                  <a:pt x="210641" y="109612"/>
                  <a:pt x="204787" y="117797"/>
                </a:cubicBezTo>
                <a:cubicBezTo>
                  <a:pt x="198933" y="125983"/>
                  <a:pt x="196006" y="137219"/>
                  <a:pt x="196006" y="151507"/>
                </a:cubicBezTo>
                <a:cubicBezTo>
                  <a:pt x="196006" y="164901"/>
                  <a:pt x="198834" y="175220"/>
                  <a:pt x="204490" y="182463"/>
                </a:cubicBezTo>
                <a:cubicBezTo>
                  <a:pt x="210145" y="189706"/>
                  <a:pt x="217983" y="193328"/>
                  <a:pt x="228004" y="193328"/>
                </a:cubicBezTo>
                <a:cubicBezTo>
                  <a:pt x="237530" y="193328"/>
                  <a:pt x="245293" y="189508"/>
                  <a:pt x="251296" y="181868"/>
                </a:cubicBezTo>
                <a:cubicBezTo>
                  <a:pt x="257299" y="174228"/>
                  <a:pt x="260300" y="164108"/>
                  <a:pt x="260300" y="151507"/>
                </a:cubicBezTo>
                <a:lnTo>
                  <a:pt x="260300" y="140047"/>
                </a:lnTo>
                <a:cubicBezTo>
                  <a:pt x="260300" y="130125"/>
                  <a:pt x="257423" y="121890"/>
                  <a:pt x="251668" y="115342"/>
                </a:cubicBezTo>
                <a:cubicBezTo>
                  <a:pt x="245913" y="108793"/>
                  <a:pt x="238422" y="105519"/>
                  <a:pt x="229195" y="105519"/>
                </a:cubicBezTo>
                <a:close/>
                <a:moveTo>
                  <a:pt x="605135" y="101203"/>
                </a:moveTo>
                <a:cubicBezTo>
                  <a:pt x="597594" y="101203"/>
                  <a:pt x="591071" y="104328"/>
                  <a:pt x="585564" y="110579"/>
                </a:cubicBezTo>
                <a:cubicBezTo>
                  <a:pt x="580057" y="116830"/>
                  <a:pt x="576709" y="124619"/>
                  <a:pt x="575518" y="133945"/>
                </a:cubicBezTo>
                <a:lnTo>
                  <a:pt x="631626" y="133945"/>
                </a:lnTo>
                <a:cubicBezTo>
                  <a:pt x="631626" y="112117"/>
                  <a:pt x="622796" y="101203"/>
                  <a:pt x="605135" y="101203"/>
                </a:cubicBezTo>
                <a:close/>
                <a:moveTo>
                  <a:pt x="605433" y="69503"/>
                </a:moveTo>
                <a:cubicBezTo>
                  <a:pt x="627658" y="69503"/>
                  <a:pt x="644847" y="76101"/>
                  <a:pt x="657002" y="89297"/>
                </a:cubicBezTo>
                <a:cubicBezTo>
                  <a:pt x="669156" y="102493"/>
                  <a:pt x="675233" y="120402"/>
                  <a:pt x="675233" y="143024"/>
                </a:cubicBezTo>
                <a:lnTo>
                  <a:pt x="675233" y="162818"/>
                </a:lnTo>
                <a:lnTo>
                  <a:pt x="575816" y="162818"/>
                </a:lnTo>
                <a:cubicBezTo>
                  <a:pt x="577403" y="184944"/>
                  <a:pt x="591344" y="196006"/>
                  <a:pt x="617636" y="196006"/>
                </a:cubicBezTo>
                <a:cubicBezTo>
                  <a:pt x="634404" y="196006"/>
                  <a:pt x="649138" y="192038"/>
                  <a:pt x="661838" y="184100"/>
                </a:cubicBezTo>
                <a:lnTo>
                  <a:pt x="661838" y="218033"/>
                </a:lnTo>
                <a:cubicBezTo>
                  <a:pt x="647749" y="225574"/>
                  <a:pt x="629444" y="229344"/>
                  <a:pt x="606921" y="229344"/>
                </a:cubicBezTo>
                <a:cubicBezTo>
                  <a:pt x="582315" y="229344"/>
                  <a:pt x="563215" y="222523"/>
                  <a:pt x="549622" y="208880"/>
                </a:cubicBezTo>
                <a:cubicBezTo>
                  <a:pt x="536029" y="195237"/>
                  <a:pt x="529233" y="176212"/>
                  <a:pt x="529233" y="151804"/>
                </a:cubicBezTo>
                <a:cubicBezTo>
                  <a:pt x="529233" y="126504"/>
                  <a:pt x="536575" y="106462"/>
                  <a:pt x="551259" y="91678"/>
                </a:cubicBezTo>
                <a:cubicBezTo>
                  <a:pt x="565944" y="76894"/>
                  <a:pt x="584001" y="69503"/>
                  <a:pt x="605433" y="69503"/>
                </a:cubicBezTo>
                <a:close/>
                <a:moveTo>
                  <a:pt x="407938" y="69503"/>
                </a:moveTo>
                <a:cubicBezTo>
                  <a:pt x="426492" y="69503"/>
                  <a:pt x="440382" y="76646"/>
                  <a:pt x="449610" y="90934"/>
                </a:cubicBezTo>
                <a:lnTo>
                  <a:pt x="450205" y="90934"/>
                </a:lnTo>
                <a:lnTo>
                  <a:pt x="450205" y="73223"/>
                </a:lnTo>
                <a:lnTo>
                  <a:pt x="497235" y="73223"/>
                </a:lnTo>
                <a:lnTo>
                  <a:pt x="497235" y="208210"/>
                </a:lnTo>
                <a:cubicBezTo>
                  <a:pt x="497235" y="236488"/>
                  <a:pt x="489049" y="258390"/>
                  <a:pt x="472678" y="273918"/>
                </a:cubicBezTo>
                <a:cubicBezTo>
                  <a:pt x="456307" y="289446"/>
                  <a:pt x="432594" y="297210"/>
                  <a:pt x="401538" y="297210"/>
                </a:cubicBezTo>
                <a:cubicBezTo>
                  <a:pt x="381000" y="297210"/>
                  <a:pt x="364728" y="294283"/>
                  <a:pt x="352722" y="288429"/>
                </a:cubicBezTo>
                <a:lnTo>
                  <a:pt x="352722" y="248840"/>
                </a:lnTo>
                <a:cubicBezTo>
                  <a:pt x="368399" y="257969"/>
                  <a:pt x="384224" y="262533"/>
                  <a:pt x="400199" y="262533"/>
                </a:cubicBezTo>
                <a:cubicBezTo>
                  <a:pt x="416074" y="262533"/>
                  <a:pt x="428377" y="258341"/>
                  <a:pt x="437108" y="249957"/>
                </a:cubicBezTo>
                <a:cubicBezTo>
                  <a:pt x="445839" y="241573"/>
                  <a:pt x="450205" y="230187"/>
                  <a:pt x="450205" y="215801"/>
                </a:cubicBezTo>
                <a:lnTo>
                  <a:pt x="450205" y="203746"/>
                </a:lnTo>
                <a:lnTo>
                  <a:pt x="449610" y="203746"/>
                </a:lnTo>
                <a:cubicBezTo>
                  <a:pt x="438894" y="220811"/>
                  <a:pt x="423069" y="229344"/>
                  <a:pt x="402133" y="229344"/>
                </a:cubicBezTo>
                <a:cubicBezTo>
                  <a:pt x="382686" y="229344"/>
                  <a:pt x="367258" y="222498"/>
                  <a:pt x="355848" y="208806"/>
                </a:cubicBezTo>
                <a:cubicBezTo>
                  <a:pt x="344438" y="195113"/>
                  <a:pt x="338733" y="176758"/>
                  <a:pt x="338733" y="153739"/>
                </a:cubicBezTo>
                <a:cubicBezTo>
                  <a:pt x="338733" y="127942"/>
                  <a:pt x="345083" y="107454"/>
                  <a:pt x="357783" y="92273"/>
                </a:cubicBezTo>
                <a:cubicBezTo>
                  <a:pt x="370483" y="77093"/>
                  <a:pt x="387201" y="69503"/>
                  <a:pt x="407938" y="69503"/>
                </a:cubicBezTo>
                <a:close/>
                <a:moveTo>
                  <a:pt x="0" y="12204"/>
                </a:moveTo>
                <a:lnTo>
                  <a:pt x="123081" y="12204"/>
                </a:lnTo>
                <a:lnTo>
                  <a:pt x="123081" y="51346"/>
                </a:lnTo>
                <a:lnTo>
                  <a:pt x="48071" y="51346"/>
                </a:lnTo>
                <a:lnTo>
                  <a:pt x="48071" y="98822"/>
                </a:lnTo>
                <a:lnTo>
                  <a:pt x="117872" y="98822"/>
                </a:lnTo>
                <a:lnTo>
                  <a:pt x="117872" y="137815"/>
                </a:lnTo>
                <a:lnTo>
                  <a:pt x="48071" y="137815"/>
                </a:lnTo>
                <a:lnTo>
                  <a:pt x="48071" y="186630"/>
                </a:lnTo>
                <a:lnTo>
                  <a:pt x="127992" y="186630"/>
                </a:lnTo>
                <a:lnTo>
                  <a:pt x="127992" y="225623"/>
                </a:lnTo>
                <a:lnTo>
                  <a:pt x="0" y="225623"/>
                </a:lnTo>
                <a:close/>
                <a:moveTo>
                  <a:pt x="259407" y="0"/>
                </a:moveTo>
                <a:lnTo>
                  <a:pt x="306437" y="0"/>
                </a:lnTo>
                <a:lnTo>
                  <a:pt x="306437" y="225623"/>
                </a:lnTo>
                <a:lnTo>
                  <a:pt x="259407" y="225623"/>
                </a:lnTo>
                <a:lnTo>
                  <a:pt x="259407" y="204638"/>
                </a:lnTo>
                <a:lnTo>
                  <a:pt x="258812" y="204638"/>
                </a:lnTo>
                <a:cubicBezTo>
                  <a:pt x="248096" y="221109"/>
                  <a:pt x="232370" y="229344"/>
                  <a:pt x="211633" y="229344"/>
                </a:cubicBezTo>
                <a:cubicBezTo>
                  <a:pt x="192583" y="229344"/>
                  <a:pt x="177254" y="222622"/>
                  <a:pt x="165646" y="209178"/>
                </a:cubicBezTo>
                <a:cubicBezTo>
                  <a:pt x="154037" y="195734"/>
                  <a:pt x="148233" y="176956"/>
                  <a:pt x="148233" y="152846"/>
                </a:cubicBezTo>
                <a:cubicBezTo>
                  <a:pt x="148233" y="127645"/>
                  <a:pt x="154632" y="107454"/>
                  <a:pt x="167431" y="92273"/>
                </a:cubicBezTo>
                <a:cubicBezTo>
                  <a:pt x="180231" y="77093"/>
                  <a:pt x="196999" y="69503"/>
                  <a:pt x="217735" y="69503"/>
                </a:cubicBezTo>
                <a:cubicBezTo>
                  <a:pt x="237381" y="69503"/>
                  <a:pt x="251073" y="76547"/>
                  <a:pt x="258812" y="90636"/>
                </a:cubicBezTo>
                <a:lnTo>
                  <a:pt x="259407" y="90636"/>
                </a:ln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3600" dirty="0">
              <a:solidFill>
                <a:schemeClr val="tx1"/>
              </a:solidFill>
              <a:ea typeface="Segoe UI" pitchFamily="34" charset="0"/>
              <a:cs typeface="Segoe UI" pitchFamily="34" charset="0"/>
            </a:endParaRPr>
          </a:p>
        </p:txBody>
      </p:sp>
      <p:sp>
        <p:nvSpPr>
          <p:cNvPr id="6" name="Cloud text">
            <a:extLst>
              <a:ext uri="{FF2B5EF4-FFF2-40B4-BE49-F238E27FC236}">
                <a16:creationId xmlns:a16="http://schemas.microsoft.com/office/drawing/2014/main" id="{BE8D4CB9-D032-43F6-9CB0-49D02DA3F68D}"/>
              </a:ext>
            </a:extLst>
          </p:cNvPr>
          <p:cNvSpPr>
            <a:spLocks noChangeAspect="1"/>
          </p:cNvSpPr>
          <p:nvPr/>
        </p:nvSpPr>
        <p:spPr bwMode="auto">
          <a:xfrm>
            <a:off x="6172539" y="4314970"/>
            <a:ext cx="972567" cy="292073"/>
          </a:xfrm>
          <a:custGeom>
            <a:avLst/>
            <a:gdLst>
              <a:gd name="connsiteX0" fmla="*/ 728363 w 805605"/>
              <a:gd name="connsiteY0" fmla="*/ 105519 h 229344"/>
              <a:gd name="connsiteX1" fmla="*/ 703956 w 805605"/>
              <a:gd name="connsiteY1" fmla="*/ 117797 h 229344"/>
              <a:gd name="connsiteX2" fmla="*/ 695175 w 805605"/>
              <a:gd name="connsiteY2" fmla="*/ 151507 h 229344"/>
              <a:gd name="connsiteX3" fmla="*/ 703658 w 805605"/>
              <a:gd name="connsiteY3" fmla="*/ 182463 h 229344"/>
              <a:gd name="connsiteX4" fmla="*/ 727173 w 805605"/>
              <a:gd name="connsiteY4" fmla="*/ 193328 h 229344"/>
              <a:gd name="connsiteX5" fmla="*/ 750464 w 805605"/>
              <a:gd name="connsiteY5" fmla="*/ 181868 h 229344"/>
              <a:gd name="connsiteX6" fmla="*/ 759468 w 805605"/>
              <a:gd name="connsiteY6" fmla="*/ 151507 h 229344"/>
              <a:gd name="connsiteX7" fmla="*/ 759468 w 805605"/>
              <a:gd name="connsiteY7" fmla="*/ 140047 h 229344"/>
              <a:gd name="connsiteX8" fmla="*/ 750836 w 805605"/>
              <a:gd name="connsiteY8" fmla="*/ 115342 h 229344"/>
              <a:gd name="connsiteX9" fmla="*/ 728363 w 805605"/>
              <a:gd name="connsiteY9" fmla="*/ 105519 h 229344"/>
              <a:gd name="connsiteX10" fmla="*/ 358824 w 805605"/>
              <a:gd name="connsiteY10" fmla="*/ 105519 h 229344"/>
              <a:gd name="connsiteX11" fmla="*/ 332928 w 805605"/>
              <a:gd name="connsiteY11" fmla="*/ 116979 h 229344"/>
              <a:gd name="connsiteX12" fmla="*/ 323701 w 805605"/>
              <a:gd name="connsiteY12" fmla="*/ 149423 h 229344"/>
              <a:gd name="connsiteX13" fmla="*/ 359122 w 805605"/>
              <a:gd name="connsiteY13" fmla="*/ 193328 h 229344"/>
              <a:gd name="connsiteX14" fmla="*/ 392906 w 805605"/>
              <a:gd name="connsiteY14" fmla="*/ 148233 h 229344"/>
              <a:gd name="connsiteX15" fmla="*/ 358824 w 805605"/>
              <a:gd name="connsiteY15" fmla="*/ 105519 h 229344"/>
              <a:gd name="connsiteX16" fmla="*/ 473124 w 805605"/>
              <a:gd name="connsiteY16" fmla="*/ 73223 h 229344"/>
              <a:gd name="connsiteX17" fmla="*/ 520005 w 805605"/>
              <a:gd name="connsiteY17" fmla="*/ 73223 h 229344"/>
              <a:gd name="connsiteX18" fmla="*/ 520005 w 805605"/>
              <a:gd name="connsiteY18" fmla="*/ 161032 h 229344"/>
              <a:gd name="connsiteX19" fmla="*/ 545603 w 805605"/>
              <a:gd name="connsiteY19" fmla="*/ 193328 h 229344"/>
              <a:gd name="connsiteX20" fmla="*/ 565844 w 805605"/>
              <a:gd name="connsiteY20" fmla="*/ 184472 h 229344"/>
              <a:gd name="connsiteX21" fmla="*/ 573434 w 805605"/>
              <a:gd name="connsiteY21" fmla="*/ 160437 h 229344"/>
              <a:gd name="connsiteX22" fmla="*/ 573434 w 805605"/>
              <a:gd name="connsiteY22" fmla="*/ 73223 h 229344"/>
              <a:gd name="connsiteX23" fmla="*/ 620315 w 805605"/>
              <a:gd name="connsiteY23" fmla="*/ 73223 h 229344"/>
              <a:gd name="connsiteX24" fmla="*/ 620315 w 805605"/>
              <a:gd name="connsiteY24" fmla="*/ 225623 h 229344"/>
              <a:gd name="connsiteX25" fmla="*/ 573434 w 805605"/>
              <a:gd name="connsiteY25" fmla="*/ 225623 h 229344"/>
              <a:gd name="connsiteX26" fmla="*/ 573434 w 805605"/>
              <a:gd name="connsiteY26" fmla="*/ 202406 h 229344"/>
              <a:gd name="connsiteX27" fmla="*/ 572690 w 805605"/>
              <a:gd name="connsiteY27" fmla="*/ 202406 h 229344"/>
              <a:gd name="connsiteX28" fmla="*/ 526107 w 805605"/>
              <a:gd name="connsiteY28" fmla="*/ 229344 h 229344"/>
              <a:gd name="connsiteX29" fmla="*/ 473124 w 805605"/>
              <a:gd name="connsiteY29" fmla="*/ 165199 h 229344"/>
              <a:gd name="connsiteX30" fmla="*/ 359717 w 805605"/>
              <a:gd name="connsiteY30" fmla="*/ 69503 h 229344"/>
              <a:gd name="connsiteX31" fmla="*/ 419248 w 805605"/>
              <a:gd name="connsiteY31" fmla="*/ 90859 h 229344"/>
              <a:gd name="connsiteX32" fmla="*/ 440828 w 805605"/>
              <a:gd name="connsiteY32" fmla="*/ 147340 h 229344"/>
              <a:gd name="connsiteX33" fmla="*/ 418579 w 805605"/>
              <a:gd name="connsiteY33" fmla="*/ 207317 h 229344"/>
              <a:gd name="connsiteX34" fmla="*/ 357633 w 805605"/>
              <a:gd name="connsiteY34" fmla="*/ 229344 h 229344"/>
              <a:gd name="connsiteX35" fmla="*/ 297730 w 805605"/>
              <a:gd name="connsiteY35" fmla="*/ 207987 h 229344"/>
              <a:gd name="connsiteX36" fmla="*/ 275927 w 805605"/>
              <a:gd name="connsiteY36" fmla="*/ 150019 h 229344"/>
              <a:gd name="connsiteX37" fmla="*/ 298549 w 805605"/>
              <a:gd name="connsiteY37" fmla="*/ 90859 h 229344"/>
              <a:gd name="connsiteX38" fmla="*/ 359717 w 805605"/>
              <a:gd name="connsiteY38" fmla="*/ 69503 h 229344"/>
              <a:gd name="connsiteX39" fmla="*/ 113704 w 805605"/>
              <a:gd name="connsiteY39" fmla="*/ 8632 h 229344"/>
              <a:gd name="connsiteX40" fmla="*/ 166389 w 805605"/>
              <a:gd name="connsiteY40" fmla="*/ 16520 h 229344"/>
              <a:gd name="connsiteX41" fmla="*/ 166389 w 805605"/>
              <a:gd name="connsiteY41" fmla="*/ 62805 h 229344"/>
              <a:gd name="connsiteX42" fmla="*/ 117574 w 805605"/>
              <a:gd name="connsiteY42" fmla="*/ 50006 h 229344"/>
              <a:gd name="connsiteX43" fmla="*/ 69056 w 805605"/>
              <a:gd name="connsiteY43" fmla="*/ 68907 h 229344"/>
              <a:gd name="connsiteX44" fmla="*/ 50601 w 805605"/>
              <a:gd name="connsiteY44" fmla="*/ 120104 h 229344"/>
              <a:gd name="connsiteX45" fmla="*/ 68014 w 805605"/>
              <a:gd name="connsiteY45" fmla="*/ 169441 h 229344"/>
              <a:gd name="connsiteX46" fmla="*/ 114895 w 805605"/>
              <a:gd name="connsiteY46" fmla="*/ 187821 h 229344"/>
              <a:gd name="connsiteX47" fmla="*/ 166389 w 805605"/>
              <a:gd name="connsiteY47" fmla="*/ 174129 h 229344"/>
              <a:gd name="connsiteX48" fmla="*/ 166389 w 805605"/>
              <a:gd name="connsiteY48" fmla="*/ 218033 h 229344"/>
              <a:gd name="connsiteX49" fmla="*/ 105370 w 805605"/>
              <a:gd name="connsiteY49" fmla="*/ 229344 h 229344"/>
              <a:gd name="connsiteX50" fmla="*/ 28128 w 805605"/>
              <a:gd name="connsiteY50" fmla="*/ 200471 h 229344"/>
              <a:gd name="connsiteX51" fmla="*/ 0 w 805605"/>
              <a:gd name="connsiteY51" fmla="*/ 123527 h 229344"/>
              <a:gd name="connsiteX52" fmla="*/ 31626 w 805605"/>
              <a:gd name="connsiteY52" fmla="*/ 40481 h 229344"/>
              <a:gd name="connsiteX53" fmla="*/ 113704 w 805605"/>
              <a:gd name="connsiteY53" fmla="*/ 8632 h 229344"/>
              <a:gd name="connsiteX54" fmla="*/ 758575 w 805605"/>
              <a:gd name="connsiteY54" fmla="*/ 0 h 229344"/>
              <a:gd name="connsiteX55" fmla="*/ 805605 w 805605"/>
              <a:gd name="connsiteY55" fmla="*/ 0 h 229344"/>
              <a:gd name="connsiteX56" fmla="*/ 805605 w 805605"/>
              <a:gd name="connsiteY56" fmla="*/ 225623 h 229344"/>
              <a:gd name="connsiteX57" fmla="*/ 758575 w 805605"/>
              <a:gd name="connsiteY57" fmla="*/ 225623 h 229344"/>
              <a:gd name="connsiteX58" fmla="*/ 758575 w 805605"/>
              <a:gd name="connsiteY58" fmla="*/ 204638 h 229344"/>
              <a:gd name="connsiteX59" fmla="*/ 757980 w 805605"/>
              <a:gd name="connsiteY59" fmla="*/ 204638 h 229344"/>
              <a:gd name="connsiteX60" fmla="*/ 710802 w 805605"/>
              <a:gd name="connsiteY60" fmla="*/ 229344 h 229344"/>
              <a:gd name="connsiteX61" fmla="*/ 664814 w 805605"/>
              <a:gd name="connsiteY61" fmla="*/ 209178 h 229344"/>
              <a:gd name="connsiteX62" fmla="*/ 647401 w 805605"/>
              <a:gd name="connsiteY62" fmla="*/ 152846 h 229344"/>
              <a:gd name="connsiteX63" fmla="*/ 666600 w 805605"/>
              <a:gd name="connsiteY63" fmla="*/ 92273 h 229344"/>
              <a:gd name="connsiteX64" fmla="*/ 716904 w 805605"/>
              <a:gd name="connsiteY64" fmla="*/ 69503 h 229344"/>
              <a:gd name="connsiteX65" fmla="*/ 757980 w 805605"/>
              <a:gd name="connsiteY65" fmla="*/ 90636 h 229344"/>
              <a:gd name="connsiteX66" fmla="*/ 758575 w 805605"/>
              <a:gd name="connsiteY66" fmla="*/ 90636 h 229344"/>
              <a:gd name="connsiteX67" fmla="*/ 199279 w 805605"/>
              <a:gd name="connsiteY67" fmla="*/ 0 h 229344"/>
              <a:gd name="connsiteX68" fmla="*/ 246309 w 805605"/>
              <a:gd name="connsiteY68" fmla="*/ 0 h 229344"/>
              <a:gd name="connsiteX69" fmla="*/ 246309 w 805605"/>
              <a:gd name="connsiteY69" fmla="*/ 225623 h 229344"/>
              <a:gd name="connsiteX70" fmla="*/ 199279 w 805605"/>
              <a:gd name="connsiteY70" fmla="*/ 225623 h 22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05605" h="229344">
                <a:moveTo>
                  <a:pt x="728363" y="105519"/>
                </a:moveTo>
                <a:cubicBezTo>
                  <a:pt x="717945" y="105519"/>
                  <a:pt x="709809" y="109612"/>
                  <a:pt x="703956" y="117797"/>
                </a:cubicBezTo>
                <a:cubicBezTo>
                  <a:pt x="698102" y="125983"/>
                  <a:pt x="695175" y="137219"/>
                  <a:pt x="695175" y="151507"/>
                </a:cubicBezTo>
                <a:cubicBezTo>
                  <a:pt x="695175" y="164901"/>
                  <a:pt x="698002" y="175220"/>
                  <a:pt x="703658" y="182463"/>
                </a:cubicBezTo>
                <a:cubicBezTo>
                  <a:pt x="709313" y="189706"/>
                  <a:pt x="717152" y="193328"/>
                  <a:pt x="727173" y="193328"/>
                </a:cubicBezTo>
                <a:cubicBezTo>
                  <a:pt x="736698" y="193328"/>
                  <a:pt x="744462" y="189508"/>
                  <a:pt x="750464" y="181868"/>
                </a:cubicBezTo>
                <a:cubicBezTo>
                  <a:pt x="756467" y="174228"/>
                  <a:pt x="759468" y="164108"/>
                  <a:pt x="759468" y="151507"/>
                </a:cubicBezTo>
                <a:lnTo>
                  <a:pt x="759468" y="140047"/>
                </a:lnTo>
                <a:cubicBezTo>
                  <a:pt x="759468" y="130125"/>
                  <a:pt x="756591" y="121890"/>
                  <a:pt x="750836" y="115342"/>
                </a:cubicBezTo>
                <a:cubicBezTo>
                  <a:pt x="745082" y="108793"/>
                  <a:pt x="737591" y="105519"/>
                  <a:pt x="728363" y="105519"/>
                </a:cubicBezTo>
                <a:close/>
                <a:moveTo>
                  <a:pt x="358824" y="105519"/>
                </a:moveTo>
                <a:cubicBezTo>
                  <a:pt x="347712" y="105519"/>
                  <a:pt x="339080" y="109339"/>
                  <a:pt x="332928" y="116979"/>
                </a:cubicBezTo>
                <a:cubicBezTo>
                  <a:pt x="326776" y="124619"/>
                  <a:pt x="323701" y="135433"/>
                  <a:pt x="323701" y="149423"/>
                </a:cubicBezTo>
                <a:cubicBezTo>
                  <a:pt x="323701" y="178693"/>
                  <a:pt x="335508" y="193328"/>
                  <a:pt x="359122" y="193328"/>
                </a:cubicBezTo>
                <a:cubicBezTo>
                  <a:pt x="381644" y="193328"/>
                  <a:pt x="392906" y="178296"/>
                  <a:pt x="392906" y="148233"/>
                </a:cubicBezTo>
                <a:cubicBezTo>
                  <a:pt x="392906" y="119757"/>
                  <a:pt x="381545" y="105519"/>
                  <a:pt x="358824" y="105519"/>
                </a:cubicBezTo>
                <a:close/>
                <a:moveTo>
                  <a:pt x="473124" y="73223"/>
                </a:moveTo>
                <a:lnTo>
                  <a:pt x="520005" y="73223"/>
                </a:lnTo>
                <a:lnTo>
                  <a:pt x="520005" y="161032"/>
                </a:lnTo>
                <a:cubicBezTo>
                  <a:pt x="520005" y="182562"/>
                  <a:pt x="528538" y="193328"/>
                  <a:pt x="545603" y="193328"/>
                </a:cubicBezTo>
                <a:cubicBezTo>
                  <a:pt x="554037" y="193328"/>
                  <a:pt x="560784" y="190376"/>
                  <a:pt x="565844" y="184472"/>
                </a:cubicBezTo>
                <a:cubicBezTo>
                  <a:pt x="570904" y="178569"/>
                  <a:pt x="573434" y="170557"/>
                  <a:pt x="573434" y="160437"/>
                </a:cubicBezTo>
                <a:lnTo>
                  <a:pt x="573434" y="73223"/>
                </a:lnTo>
                <a:lnTo>
                  <a:pt x="620315" y="73223"/>
                </a:lnTo>
                <a:lnTo>
                  <a:pt x="620315" y="225623"/>
                </a:lnTo>
                <a:lnTo>
                  <a:pt x="573434" y="225623"/>
                </a:lnTo>
                <a:lnTo>
                  <a:pt x="573434" y="202406"/>
                </a:lnTo>
                <a:lnTo>
                  <a:pt x="572690" y="202406"/>
                </a:lnTo>
                <a:cubicBezTo>
                  <a:pt x="561082" y="220365"/>
                  <a:pt x="545554" y="229344"/>
                  <a:pt x="526107" y="229344"/>
                </a:cubicBezTo>
                <a:cubicBezTo>
                  <a:pt x="490785" y="229344"/>
                  <a:pt x="473124" y="207962"/>
                  <a:pt x="473124" y="165199"/>
                </a:cubicBezTo>
                <a:close/>
                <a:moveTo>
                  <a:pt x="359717" y="69503"/>
                </a:moveTo>
                <a:cubicBezTo>
                  <a:pt x="385018" y="69503"/>
                  <a:pt x="404862" y="76621"/>
                  <a:pt x="419248" y="90859"/>
                </a:cubicBezTo>
                <a:cubicBezTo>
                  <a:pt x="433635" y="105097"/>
                  <a:pt x="440828" y="123924"/>
                  <a:pt x="440828" y="147340"/>
                </a:cubicBezTo>
                <a:cubicBezTo>
                  <a:pt x="440828" y="172640"/>
                  <a:pt x="433412" y="192633"/>
                  <a:pt x="418579" y="207317"/>
                </a:cubicBezTo>
                <a:cubicBezTo>
                  <a:pt x="403745" y="222002"/>
                  <a:pt x="383430" y="229344"/>
                  <a:pt x="357633" y="229344"/>
                </a:cubicBezTo>
                <a:cubicBezTo>
                  <a:pt x="332233" y="229344"/>
                  <a:pt x="312266" y="222225"/>
                  <a:pt x="297730" y="207987"/>
                </a:cubicBezTo>
                <a:cubicBezTo>
                  <a:pt x="283195" y="193749"/>
                  <a:pt x="275927" y="174426"/>
                  <a:pt x="275927" y="150019"/>
                </a:cubicBezTo>
                <a:cubicBezTo>
                  <a:pt x="275927" y="124817"/>
                  <a:pt x="283468" y="105097"/>
                  <a:pt x="298549" y="90859"/>
                </a:cubicBezTo>
                <a:cubicBezTo>
                  <a:pt x="313630" y="76621"/>
                  <a:pt x="334019" y="69503"/>
                  <a:pt x="359717" y="69503"/>
                </a:cubicBezTo>
                <a:close/>
                <a:moveTo>
                  <a:pt x="113704" y="8632"/>
                </a:moveTo>
                <a:cubicBezTo>
                  <a:pt x="134540" y="8632"/>
                  <a:pt x="152102" y="11261"/>
                  <a:pt x="166389" y="16520"/>
                </a:cubicBezTo>
                <a:lnTo>
                  <a:pt x="166389" y="62805"/>
                </a:lnTo>
                <a:cubicBezTo>
                  <a:pt x="152102" y="54272"/>
                  <a:pt x="135830" y="50006"/>
                  <a:pt x="117574" y="50006"/>
                </a:cubicBezTo>
                <a:cubicBezTo>
                  <a:pt x="97532" y="50006"/>
                  <a:pt x="81359" y="56306"/>
                  <a:pt x="69056" y="68907"/>
                </a:cubicBezTo>
                <a:cubicBezTo>
                  <a:pt x="56753" y="81508"/>
                  <a:pt x="50601" y="98574"/>
                  <a:pt x="50601" y="120104"/>
                </a:cubicBezTo>
                <a:cubicBezTo>
                  <a:pt x="50601" y="140742"/>
                  <a:pt x="56405" y="157187"/>
                  <a:pt x="68014" y="169441"/>
                </a:cubicBezTo>
                <a:cubicBezTo>
                  <a:pt x="79623" y="181694"/>
                  <a:pt x="95250" y="187821"/>
                  <a:pt x="114895" y="187821"/>
                </a:cubicBezTo>
                <a:cubicBezTo>
                  <a:pt x="133647" y="187821"/>
                  <a:pt x="150812" y="183257"/>
                  <a:pt x="166389" y="174129"/>
                </a:cubicBezTo>
                <a:lnTo>
                  <a:pt x="166389" y="218033"/>
                </a:lnTo>
                <a:cubicBezTo>
                  <a:pt x="150812" y="225574"/>
                  <a:pt x="130472" y="229344"/>
                  <a:pt x="105370" y="229344"/>
                </a:cubicBezTo>
                <a:cubicBezTo>
                  <a:pt x="72628" y="229344"/>
                  <a:pt x="46880" y="219720"/>
                  <a:pt x="28128" y="200471"/>
                </a:cubicBezTo>
                <a:cubicBezTo>
                  <a:pt x="9376" y="181223"/>
                  <a:pt x="0" y="155575"/>
                  <a:pt x="0" y="123527"/>
                </a:cubicBezTo>
                <a:cubicBezTo>
                  <a:pt x="0" y="89396"/>
                  <a:pt x="10542" y="61714"/>
                  <a:pt x="31626" y="40481"/>
                </a:cubicBezTo>
                <a:cubicBezTo>
                  <a:pt x="52710" y="19248"/>
                  <a:pt x="80069" y="8632"/>
                  <a:pt x="113704" y="8632"/>
                </a:cubicBezTo>
                <a:close/>
                <a:moveTo>
                  <a:pt x="758575" y="0"/>
                </a:moveTo>
                <a:lnTo>
                  <a:pt x="805605" y="0"/>
                </a:lnTo>
                <a:lnTo>
                  <a:pt x="805605" y="225623"/>
                </a:lnTo>
                <a:lnTo>
                  <a:pt x="758575" y="225623"/>
                </a:lnTo>
                <a:lnTo>
                  <a:pt x="758575" y="204638"/>
                </a:lnTo>
                <a:lnTo>
                  <a:pt x="757980" y="204638"/>
                </a:lnTo>
                <a:cubicBezTo>
                  <a:pt x="747264" y="221109"/>
                  <a:pt x="731538" y="229344"/>
                  <a:pt x="710802" y="229344"/>
                </a:cubicBezTo>
                <a:cubicBezTo>
                  <a:pt x="691752" y="229344"/>
                  <a:pt x="676422" y="222622"/>
                  <a:pt x="664814" y="209178"/>
                </a:cubicBezTo>
                <a:cubicBezTo>
                  <a:pt x="653205" y="195734"/>
                  <a:pt x="647401" y="176956"/>
                  <a:pt x="647401" y="152846"/>
                </a:cubicBezTo>
                <a:cubicBezTo>
                  <a:pt x="647401" y="127645"/>
                  <a:pt x="653800" y="107454"/>
                  <a:pt x="666600" y="92273"/>
                </a:cubicBezTo>
                <a:cubicBezTo>
                  <a:pt x="679399" y="77093"/>
                  <a:pt x="696167" y="69503"/>
                  <a:pt x="716904" y="69503"/>
                </a:cubicBezTo>
                <a:cubicBezTo>
                  <a:pt x="736549" y="69503"/>
                  <a:pt x="750241" y="76547"/>
                  <a:pt x="757980" y="90636"/>
                </a:cubicBezTo>
                <a:lnTo>
                  <a:pt x="758575" y="90636"/>
                </a:lnTo>
                <a:close/>
                <a:moveTo>
                  <a:pt x="199279" y="0"/>
                </a:moveTo>
                <a:lnTo>
                  <a:pt x="246309" y="0"/>
                </a:lnTo>
                <a:lnTo>
                  <a:pt x="246309" y="225623"/>
                </a:lnTo>
                <a:lnTo>
                  <a:pt x="199279" y="225623"/>
                </a:ln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36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endParaRPr>
          </a:p>
        </p:txBody>
      </p:sp>
      <p:grpSp>
        <p:nvGrpSpPr>
          <p:cNvPr id="7" name="Group 13">
            <a:extLst>
              <a:ext uri="{FF2B5EF4-FFF2-40B4-BE49-F238E27FC236}">
                <a16:creationId xmlns:a16="http://schemas.microsoft.com/office/drawing/2014/main" id="{99787BE3-85F5-4C23-BFD1-37E1D282A58A}"/>
              </a:ext>
            </a:extLst>
          </p:cNvPr>
          <p:cNvGrpSpPr/>
          <p:nvPr/>
        </p:nvGrpSpPr>
        <p:grpSpPr>
          <a:xfrm>
            <a:off x="380731" y="1669222"/>
            <a:ext cx="1418587" cy="4285766"/>
            <a:chOff x="775478" y="1683986"/>
            <a:chExt cx="1418991" cy="4286982"/>
          </a:xfrm>
        </p:grpSpPr>
        <p:sp>
          <p:nvSpPr>
            <p:cNvPr id="8" name="Line 363">
              <a:extLst>
                <a:ext uri="{FF2B5EF4-FFF2-40B4-BE49-F238E27FC236}">
                  <a16:creationId xmlns:a16="http://schemas.microsoft.com/office/drawing/2014/main" id="{B0E12408-42C1-49B6-8D52-6C38B2EC83BE}"/>
                </a:ext>
              </a:extLst>
            </p:cNvPr>
            <p:cNvSpPr>
              <a:spLocks noChangeShapeType="1"/>
            </p:cNvSpPr>
            <p:nvPr/>
          </p:nvSpPr>
          <p:spPr bwMode="auto">
            <a:xfrm flipV="1">
              <a:off x="1245122" y="2415191"/>
              <a:ext cx="0" cy="783370"/>
            </a:xfrm>
            <a:prstGeom prst="line">
              <a:avLst/>
            </a:prstGeom>
            <a:noFill/>
            <a:ln w="19050" cap="flat">
              <a:solidFill>
                <a:srgbClr val="0560B3"/>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9" name="Line 363">
              <a:extLst>
                <a:ext uri="{FF2B5EF4-FFF2-40B4-BE49-F238E27FC236}">
                  <a16:creationId xmlns:a16="http://schemas.microsoft.com/office/drawing/2014/main" id="{C2653E10-0134-40F4-AB2B-DB96831BB418}"/>
                </a:ext>
              </a:extLst>
            </p:cNvPr>
            <p:cNvSpPr>
              <a:spLocks noChangeShapeType="1"/>
            </p:cNvSpPr>
            <p:nvPr/>
          </p:nvSpPr>
          <p:spPr bwMode="auto">
            <a:xfrm flipH="1" flipV="1">
              <a:off x="1243422" y="3416168"/>
              <a:ext cx="0" cy="777689"/>
            </a:xfrm>
            <a:prstGeom prst="line">
              <a:avLst/>
            </a:prstGeom>
            <a:noFill/>
            <a:ln w="19050" cap="flat">
              <a:solidFill>
                <a:srgbClr val="09366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0" name="Line 363">
              <a:extLst>
                <a:ext uri="{FF2B5EF4-FFF2-40B4-BE49-F238E27FC236}">
                  <a16:creationId xmlns:a16="http://schemas.microsoft.com/office/drawing/2014/main" id="{B85EA167-1A8E-45AB-9565-15CFAD229066}"/>
                </a:ext>
              </a:extLst>
            </p:cNvPr>
            <p:cNvSpPr>
              <a:spLocks noChangeShapeType="1"/>
            </p:cNvSpPr>
            <p:nvPr/>
          </p:nvSpPr>
          <p:spPr bwMode="auto">
            <a:xfrm flipV="1">
              <a:off x="1241790" y="4417714"/>
              <a:ext cx="3332" cy="780676"/>
            </a:xfrm>
            <a:prstGeom prst="line">
              <a:avLst/>
            </a:prstGeom>
            <a:noFill/>
            <a:ln w="19050"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1" name="Line 363">
              <a:extLst>
                <a:ext uri="{FF2B5EF4-FFF2-40B4-BE49-F238E27FC236}">
                  <a16:creationId xmlns:a16="http://schemas.microsoft.com/office/drawing/2014/main" id="{DAD610C2-377B-4B95-A22C-48B1015AE786}"/>
                </a:ext>
              </a:extLst>
            </p:cNvPr>
            <p:cNvSpPr>
              <a:spLocks noChangeShapeType="1"/>
            </p:cNvSpPr>
            <p:nvPr/>
          </p:nvSpPr>
          <p:spPr bwMode="auto">
            <a:xfrm flipH="1" flipV="1">
              <a:off x="1243422" y="5425711"/>
              <a:ext cx="0" cy="476130"/>
            </a:xfrm>
            <a:prstGeom prst="line">
              <a:avLst/>
            </a:prstGeom>
            <a:noFill/>
            <a:ln w="19050"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2" name="Freeform 362">
              <a:extLst>
                <a:ext uri="{FF2B5EF4-FFF2-40B4-BE49-F238E27FC236}">
                  <a16:creationId xmlns:a16="http://schemas.microsoft.com/office/drawing/2014/main" id="{86423954-DC7D-43BE-956B-396D7C7D6EDD}"/>
                </a:ext>
              </a:extLst>
            </p:cNvPr>
            <p:cNvSpPr>
              <a:spLocks/>
            </p:cNvSpPr>
            <p:nvPr/>
          </p:nvSpPr>
          <p:spPr bwMode="auto">
            <a:xfrm flipH="1">
              <a:off x="1232267" y="5202584"/>
              <a:ext cx="115324" cy="223128"/>
            </a:xfrm>
            <a:custGeom>
              <a:avLst/>
              <a:gdLst>
                <a:gd name="T0" fmla="*/ 39 w 39"/>
                <a:gd name="T1" fmla="*/ 0 h 76"/>
                <a:gd name="T2" fmla="*/ 38 w 39"/>
                <a:gd name="T3" fmla="*/ 0 h 76"/>
                <a:gd name="T4" fmla="*/ 0 w 39"/>
                <a:gd name="T5" fmla="*/ 38 h 76"/>
                <a:gd name="T6" fmla="*/ 38 w 39"/>
                <a:gd name="T7" fmla="*/ 76 h 76"/>
                <a:gd name="T8" fmla="*/ 39 w 39"/>
                <a:gd name="T9" fmla="*/ 76 h 76"/>
              </a:gdLst>
              <a:ahLst/>
              <a:cxnLst>
                <a:cxn ang="0">
                  <a:pos x="T0" y="T1"/>
                </a:cxn>
                <a:cxn ang="0">
                  <a:pos x="T2" y="T3"/>
                </a:cxn>
                <a:cxn ang="0">
                  <a:pos x="T4" y="T5"/>
                </a:cxn>
                <a:cxn ang="0">
                  <a:pos x="T6" y="T7"/>
                </a:cxn>
                <a:cxn ang="0">
                  <a:pos x="T8" y="T9"/>
                </a:cxn>
              </a:cxnLst>
              <a:rect l="0" t="0" r="r" b="b"/>
              <a:pathLst>
                <a:path w="39" h="76">
                  <a:moveTo>
                    <a:pt x="39" y="0"/>
                  </a:moveTo>
                  <a:cubicBezTo>
                    <a:pt x="38" y="0"/>
                    <a:pt x="38" y="0"/>
                    <a:pt x="38" y="0"/>
                  </a:cubicBezTo>
                  <a:cubicBezTo>
                    <a:pt x="17" y="0"/>
                    <a:pt x="0" y="17"/>
                    <a:pt x="0" y="38"/>
                  </a:cubicBezTo>
                  <a:cubicBezTo>
                    <a:pt x="0" y="59"/>
                    <a:pt x="17" y="76"/>
                    <a:pt x="38" y="76"/>
                  </a:cubicBezTo>
                  <a:cubicBezTo>
                    <a:pt x="39" y="76"/>
                    <a:pt x="39" y="76"/>
                    <a:pt x="39" y="76"/>
                  </a:cubicBezTo>
                </a:path>
              </a:pathLst>
            </a:custGeom>
            <a:noFill/>
            <a:ln w="19050" cap="flat">
              <a:solidFill>
                <a:srgbClr val="007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3" name="Oval 364">
              <a:extLst>
                <a:ext uri="{FF2B5EF4-FFF2-40B4-BE49-F238E27FC236}">
                  <a16:creationId xmlns:a16="http://schemas.microsoft.com/office/drawing/2014/main" id="{0BDA8BEE-759A-49E3-B17D-AB787B23B300}"/>
                </a:ext>
              </a:extLst>
            </p:cNvPr>
            <p:cNvSpPr>
              <a:spLocks noChangeArrowheads="1"/>
            </p:cNvSpPr>
            <p:nvPr/>
          </p:nvSpPr>
          <p:spPr bwMode="auto">
            <a:xfrm flipH="1">
              <a:off x="1186636" y="5255233"/>
              <a:ext cx="115324" cy="115324"/>
            </a:xfrm>
            <a:prstGeom prst="ellipse">
              <a:avLst/>
            </a:prstGeom>
            <a:solidFill>
              <a:srgbClr val="0071C5"/>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4" name="Oval 365">
              <a:extLst>
                <a:ext uri="{FF2B5EF4-FFF2-40B4-BE49-F238E27FC236}">
                  <a16:creationId xmlns:a16="http://schemas.microsoft.com/office/drawing/2014/main" id="{747A961B-B07D-4253-9C56-B6F9CC7ABC74}"/>
                </a:ext>
              </a:extLst>
            </p:cNvPr>
            <p:cNvSpPr>
              <a:spLocks noChangeArrowheads="1"/>
            </p:cNvSpPr>
            <p:nvPr/>
          </p:nvSpPr>
          <p:spPr bwMode="auto">
            <a:xfrm flipH="1">
              <a:off x="775478" y="5197570"/>
              <a:ext cx="233156" cy="235663"/>
            </a:xfrm>
            <a:prstGeom prst="ellipse">
              <a:avLst/>
            </a:prstGeom>
            <a:solidFill>
              <a:srgbClr val="0071C5"/>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5" name="Line 366">
              <a:extLst>
                <a:ext uri="{FF2B5EF4-FFF2-40B4-BE49-F238E27FC236}">
                  <a16:creationId xmlns:a16="http://schemas.microsoft.com/office/drawing/2014/main" id="{7BC98F08-BCCD-4E80-AF5B-0D104528E467}"/>
                </a:ext>
              </a:extLst>
            </p:cNvPr>
            <p:cNvSpPr>
              <a:spLocks noChangeShapeType="1"/>
            </p:cNvSpPr>
            <p:nvPr/>
          </p:nvSpPr>
          <p:spPr bwMode="auto">
            <a:xfrm flipH="1">
              <a:off x="948465" y="5315402"/>
              <a:ext cx="240677" cy="0"/>
            </a:xfrm>
            <a:prstGeom prst="line">
              <a:avLst/>
            </a:prstGeom>
            <a:noFill/>
            <a:ln w="7938"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6" name="Line 367">
              <a:extLst>
                <a:ext uri="{FF2B5EF4-FFF2-40B4-BE49-F238E27FC236}">
                  <a16:creationId xmlns:a16="http://schemas.microsoft.com/office/drawing/2014/main" id="{CE6FA6C9-B9CE-4BF1-B0C5-C09502CCBC0D}"/>
                </a:ext>
              </a:extLst>
            </p:cNvPr>
            <p:cNvSpPr>
              <a:spLocks noChangeShapeType="1"/>
            </p:cNvSpPr>
            <p:nvPr/>
          </p:nvSpPr>
          <p:spPr bwMode="auto">
            <a:xfrm flipH="1">
              <a:off x="1357115" y="5315402"/>
              <a:ext cx="120338" cy="0"/>
            </a:xfrm>
            <a:prstGeom prst="line">
              <a:avLst/>
            </a:prstGeom>
            <a:noFill/>
            <a:ln w="7938"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7" name="Oval 370">
              <a:extLst>
                <a:ext uri="{FF2B5EF4-FFF2-40B4-BE49-F238E27FC236}">
                  <a16:creationId xmlns:a16="http://schemas.microsoft.com/office/drawing/2014/main" id="{205A94F5-F178-4D5E-A79E-DC3B730982C0}"/>
                </a:ext>
              </a:extLst>
            </p:cNvPr>
            <p:cNvSpPr>
              <a:spLocks noChangeArrowheads="1"/>
            </p:cNvSpPr>
            <p:nvPr/>
          </p:nvSpPr>
          <p:spPr bwMode="auto">
            <a:xfrm flipH="1">
              <a:off x="1479959" y="4954629"/>
              <a:ext cx="714510" cy="717016"/>
            </a:xfrm>
            <a:prstGeom prst="ellipse">
              <a:avLst/>
            </a:prstGeom>
            <a:noFill/>
            <a:ln w="19050" cap="flat">
              <a:solidFill>
                <a:srgbClr val="007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8" name="Line 363">
              <a:extLst>
                <a:ext uri="{FF2B5EF4-FFF2-40B4-BE49-F238E27FC236}">
                  <a16:creationId xmlns:a16="http://schemas.microsoft.com/office/drawing/2014/main" id="{B690EB23-1611-493C-9C23-160CC265830F}"/>
                </a:ext>
              </a:extLst>
            </p:cNvPr>
            <p:cNvSpPr>
              <a:spLocks noChangeShapeType="1"/>
            </p:cNvSpPr>
            <p:nvPr/>
          </p:nvSpPr>
          <p:spPr bwMode="auto">
            <a:xfrm flipH="1" flipV="1">
              <a:off x="1241790" y="1719882"/>
              <a:ext cx="0" cy="476130"/>
            </a:xfrm>
            <a:prstGeom prst="line">
              <a:avLst/>
            </a:prstGeom>
            <a:noFill/>
            <a:ln w="19050" cap="flat">
              <a:solidFill>
                <a:srgbClr val="08A7EE"/>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9" name="Oval 364">
              <a:extLst>
                <a:ext uri="{FF2B5EF4-FFF2-40B4-BE49-F238E27FC236}">
                  <a16:creationId xmlns:a16="http://schemas.microsoft.com/office/drawing/2014/main" id="{2939942C-9107-4F77-833C-4C4060647332}"/>
                </a:ext>
              </a:extLst>
            </p:cNvPr>
            <p:cNvSpPr>
              <a:spLocks noChangeArrowheads="1"/>
            </p:cNvSpPr>
            <p:nvPr/>
          </p:nvSpPr>
          <p:spPr bwMode="auto">
            <a:xfrm>
              <a:off x="1199326" y="1683986"/>
              <a:ext cx="84929" cy="84929"/>
            </a:xfrm>
            <a:prstGeom prst="ellipse">
              <a:avLst/>
            </a:prstGeom>
            <a:solidFill>
              <a:srgbClr val="08A7EE"/>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0" name="Oval 364">
              <a:extLst>
                <a:ext uri="{FF2B5EF4-FFF2-40B4-BE49-F238E27FC236}">
                  <a16:creationId xmlns:a16="http://schemas.microsoft.com/office/drawing/2014/main" id="{2790A94D-1CB0-44BF-9805-BF28A8B26F56}"/>
                </a:ext>
              </a:extLst>
            </p:cNvPr>
            <p:cNvSpPr>
              <a:spLocks noChangeArrowheads="1"/>
            </p:cNvSpPr>
            <p:nvPr/>
          </p:nvSpPr>
          <p:spPr bwMode="auto">
            <a:xfrm>
              <a:off x="1206369" y="5886039"/>
              <a:ext cx="84929" cy="84929"/>
            </a:xfrm>
            <a:prstGeom prst="ellipse">
              <a:avLst/>
            </a:prstGeom>
            <a:solidFill>
              <a:srgbClr val="0071C5"/>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1" name="Freeform 362">
              <a:extLst>
                <a:ext uri="{FF2B5EF4-FFF2-40B4-BE49-F238E27FC236}">
                  <a16:creationId xmlns:a16="http://schemas.microsoft.com/office/drawing/2014/main" id="{07A7DB49-7E1F-4609-803B-B12964511380}"/>
                </a:ext>
              </a:extLst>
            </p:cNvPr>
            <p:cNvSpPr>
              <a:spLocks/>
            </p:cNvSpPr>
            <p:nvPr/>
          </p:nvSpPr>
          <p:spPr bwMode="auto">
            <a:xfrm flipH="1">
              <a:off x="1234648" y="3197803"/>
              <a:ext cx="115324" cy="223128"/>
            </a:xfrm>
            <a:custGeom>
              <a:avLst/>
              <a:gdLst>
                <a:gd name="T0" fmla="*/ 39 w 39"/>
                <a:gd name="T1" fmla="*/ 0 h 76"/>
                <a:gd name="T2" fmla="*/ 38 w 39"/>
                <a:gd name="T3" fmla="*/ 0 h 76"/>
                <a:gd name="T4" fmla="*/ 0 w 39"/>
                <a:gd name="T5" fmla="*/ 38 h 76"/>
                <a:gd name="T6" fmla="*/ 38 w 39"/>
                <a:gd name="T7" fmla="*/ 76 h 76"/>
                <a:gd name="T8" fmla="*/ 39 w 39"/>
                <a:gd name="T9" fmla="*/ 76 h 76"/>
              </a:gdLst>
              <a:ahLst/>
              <a:cxnLst>
                <a:cxn ang="0">
                  <a:pos x="T0" y="T1"/>
                </a:cxn>
                <a:cxn ang="0">
                  <a:pos x="T2" y="T3"/>
                </a:cxn>
                <a:cxn ang="0">
                  <a:pos x="T4" y="T5"/>
                </a:cxn>
                <a:cxn ang="0">
                  <a:pos x="T6" y="T7"/>
                </a:cxn>
                <a:cxn ang="0">
                  <a:pos x="T8" y="T9"/>
                </a:cxn>
              </a:cxnLst>
              <a:rect l="0" t="0" r="r" b="b"/>
              <a:pathLst>
                <a:path w="39" h="76">
                  <a:moveTo>
                    <a:pt x="39" y="0"/>
                  </a:moveTo>
                  <a:cubicBezTo>
                    <a:pt x="38" y="0"/>
                    <a:pt x="38" y="0"/>
                    <a:pt x="38" y="0"/>
                  </a:cubicBezTo>
                  <a:cubicBezTo>
                    <a:pt x="17" y="0"/>
                    <a:pt x="0" y="17"/>
                    <a:pt x="0" y="38"/>
                  </a:cubicBezTo>
                  <a:cubicBezTo>
                    <a:pt x="0" y="59"/>
                    <a:pt x="17" y="76"/>
                    <a:pt x="38" y="76"/>
                  </a:cubicBezTo>
                  <a:cubicBezTo>
                    <a:pt x="39" y="76"/>
                    <a:pt x="39" y="76"/>
                    <a:pt x="39" y="76"/>
                  </a:cubicBezTo>
                </a:path>
              </a:pathLst>
            </a:custGeom>
            <a:noFill/>
            <a:ln w="19050" cap="flat">
              <a:solidFill>
                <a:srgbClr val="0560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2" name="Oval 364">
              <a:extLst>
                <a:ext uri="{FF2B5EF4-FFF2-40B4-BE49-F238E27FC236}">
                  <a16:creationId xmlns:a16="http://schemas.microsoft.com/office/drawing/2014/main" id="{E4C83323-3688-4624-B2B8-87B587140EBB}"/>
                </a:ext>
              </a:extLst>
            </p:cNvPr>
            <p:cNvSpPr>
              <a:spLocks noChangeArrowheads="1"/>
            </p:cNvSpPr>
            <p:nvPr/>
          </p:nvSpPr>
          <p:spPr bwMode="auto">
            <a:xfrm flipH="1">
              <a:off x="1186636" y="3250452"/>
              <a:ext cx="115324" cy="115324"/>
            </a:xfrm>
            <a:prstGeom prst="ellipse">
              <a:avLst/>
            </a:prstGeom>
            <a:solidFill>
              <a:srgbClr val="0560B3"/>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3" name="Oval 365">
              <a:extLst>
                <a:ext uri="{FF2B5EF4-FFF2-40B4-BE49-F238E27FC236}">
                  <a16:creationId xmlns:a16="http://schemas.microsoft.com/office/drawing/2014/main" id="{423F5AFE-7EC4-4034-9A22-829DD30E1334}"/>
                </a:ext>
              </a:extLst>
            </p:cNvPr>
            <p:cNvSpPr>
              <a:spLocks noChangeArrowheads="1"/>
            </p:cNvSpPr>
            <p:nvPr/>
          </p:nvSpPr>
          <p:spPr bwMode="auto">
            <a:xfrm flipH="1">
              <a:off x="775478" y="3192789"/>
              <a:ext cx="233156" cy="235663"/>
            </a:xfrm>
            <a:prstGeom prst="ellipse">
              <a:avLst/>
            </a:prstGeom>
            <a:solidFill>
              <a:srgbClr val="0560B3"/>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4" name="Line 366">
              <a:extLst>
                <a:ext uri="{FF2B5EF4-FFF2-40B4-BE49-F238E27FC236}">
                  <a16:creationId xmlns:a16="http://schemas.microsoft.com/office/drawing/2014/main" id="{CE58F714-8B42-4189-8A8C-E26BB7E0676E}"/>
                </a:ext>
              </a:extLst>
            </p:cNvPr>
            <p:cNvSpPr>
              <a:spLocks noChangeShapeType="1"/>
            </p:cNvSpPr>
            <p:nvPr/>
          </p:nvSpPr>
          <p:spPr bwMode="auto">
            <a:xfrm flipH="1">
              <a:off x="948465" y="3310621"/>
              <a:ext cx="240677" cy="0"/>
            </a:xfrm>
            <a:prstGeom prst="line">
              <a:avLst/>
            </a:prstGeom>
            <a:noFill/>
            <a:ln w="7938" cap="flat">
              <a:solidFill>
                <a:srgbClr val="0560B3"/>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5" name="Line 367">
              <a:extLst>
                <a:ext uri="{FF2B5EF4-FFF2-40B4-BE49-F238E27FC236}">
                  <a16:creationId xmlns:a16="http://schemas.microsoft.com/office/drawing/2014/main" id="{EA38E1F0-FCC1-43DB-8D77-AEA30F7A5EC1}"/>
                </a:ext>
              </a:extLst>
            </p:cNvPr>
            <p:cNvSpPr>
              <a:spLocks noChangeShapeType="1"/>
            </p:cNvSpPr>
            <p:nvPr/>
          </p:nvSpPr>
          <p:spPr bwMode="auto">
            <a:xfrm flipH="1">
              <a:off x="1357115" y="3310621"/>
              <a:ext cx="120338" cy="0"/>
            </a:xfrm>
            <a:prstGeom prst="line">
              <a:avLst/>
            </a:prstGeom>
            <a:noFill/>
            <a:ln w="7938" cap="flat">
              <a:solidFill>
                <a:srgbClr val="0560B3"/>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6" name="Oval 370">
              <a:extLst>
                <a:ext uri="{FF2B5EF4-FFF2-40B4-BE49-F238E27FC236}">
                  <a16:creationId xmlns:a16="http://schemas.microsoft.com/office/drawing/2014/main" id="{895B8421-1F4E-4E2F-903C-EEF811CE5F4E}"/>
                </a:ext>
              </a:extLst>
            </p:cNvPr>
            <p:cNvSpPr>
              <a:spLocks noChangeArrowheads="1"/>
            </p:cNvSpPr>
            <p:nvPr/>
          </p:nvSpPr>
          <p:spPr bwMode="auto">
            <a:xfrm flipH="1">
              <a:off x="1479959" y="2947098"/>
              <a:ext cx="714510" cy="717016"/>
            </a:xfrm>
            <a:prstGeom prst="ellipse">
              <a:avLst/>
            </a:prstGeom>
            <a:noFill/>
            <a:ln w="19050" cap="flat">
              <a:solidFill>
                <a:srgbClr val="0560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7" name="Freeform 362">
              <a:extLst>
                <a:ext uri="{FF2B5EF4-FFF2-40B4-BE49-F238E27FC236}">
                  <a16:creationId xmlns:a16="http://schemas.microsoft.com/office/drawing/2014/main" id="{E7FD67F5-0F7A-4107-AB86-5E53B974B493}"/>
                </a:ext>
              </a:extLst>
            </p:cNvPr>
            <p:cNvSpPr>
              <a:spLocks/>
            </p:cNvSpPr>
            <p:nvPr/>
          </p:nvSpPr>
          <p:spPr bwMode="auto">
            <a:xfrm flipH="1">
              <a:off x="1232267" y="4191836"/>
              <a:ext cx="115324" cy="223128"/>
            </a:xfrm>
            <a:custGeom>
              <a:avLst/>
              <a:gdLst>
                <a:gd name="T0" fmla="*/ 39 w 39"/>
                <a:gd name="T1" fmla="*/ 0 h 76"/>
                <a:gd name="T2" fmla="*/ 38 w 39"/>
                <a:gd name="T3" fmla="*/ 0 h 76"/>
                <a:gd name="T4" fmla="*/ 0 w 39"/>
                <a:gd name="T5" fmla="*/ 38 h 76"/>
                <a:gd name="T6" fmla="*/ 38 w 39"/>
                <a:gd name="T7" fmla="*/ 76 h 76"/>
                <a:gd name="T8" fmla="*/ 39 w 39"/>
                <a:gd name="T9" fmla="*/ 76 h 76"/>
              </a:gdLst>
              <a:ahLst/>
              <a:cxnLst>
                <a:cxn ang="0">
                  <a:pos x="T0" y="T1"/>
                </a:cxn>
                <a:cxn ang="0">
                  <a:pos x="T2" y="T3"/>
                </a:cxn>
                <a:cxn ang="0">
                  <a:pos x="T4" y="T5"/>
                </a:cxn>
                <a:cxn ang="0">
                  <a:pos x="T6" y="T7"/>
                </a:cxn>
                <a:cxn ang="0">
                  <a:pos x="T8" y="T9"/>
                </a:cxn>
              </a:cxnLst>
              <a:rect l="0" t="0" r="r" b="b"/>
              <a:pathLst>
                <a:path w="39" h="76">
                  <a:moveTo>
                    <a:pt x="39" y="0"/>
                  </a:moveTo>
                  <a:cubicBezTo>
                    <a:pt x="38" y="0"/>
                    <a:pt x="38" y="0"/>
                    <a:pt x="38" y="0"/>
                  </a:cubicBezTo>
                  <a:cubicBezTo>
                    <a:pt x="17" y="0"/>
                    <a:pt x="0" y="17"/>
                    <a:pt x="0" y="38"/>
                  </a:cubicBezTo>
                  <a:cubicBezTo>
                    <a:pt x="0" y="59"/>
                    <a:pt x="17" y="76"/>
                    <a:pt x="38" y="76"/>
                  </a:cubicBezTo>
                  <a:cubicBezTo>
                    <a:pt x="39" y="76"/>
                    <a:pt x="39" y="76"/>
                    <a:pt x="39" y="76"/>
                  </a:cubicBezTo>
                </a:path>
              </a:pathLst>
            </a:custGeom>
            <a:noFill/>
            <a:ln w="19050" cap="flat">
              <a:solidFill>
                <a:srgbClr val="007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8" name="Oval 364">
              <a:extLst>
                <a:ext uri="{FF2B5EF4-FFF2-40B4-BE49-F238E27FC236}">
                  <a16:creationId xmlns:a16="http://schemas.microsoft.com/office/drawing/2014/main" id="{243564D7-380E-4EDB-B098-38D793163769}"/>
                </a:ext>
              </a:extLst>
            </p:cNvPr>
            <p:cNvSpPr>
              <a:spLocks noChangeArrowheads="1"/>
            </p:cNvSpPr>
            <p:nvPr/>
          </p:nvSpPr>
          <p:spPr bwMode="auto">
            <a:xfrm flipH="1">
              <a:off x="1186636" y="4244485"/>
              <a:ext cx="115324" cy="115324"/>
            </a:xfrm>
            <a:prstGeom prst="ellipse">
              <a:avLst/>
            </a:prstGeom>
            <a:solidFill>
              <a:srgbClr val="093667"/>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9" name="Oval 365">
              <a:extLst>
                <a:ext uri="{FF2B5EF4-FFF2-40B4-BE49-F238E27FC236}">
                  <a16:creationId xmlns:a16="http://schemas.microsoft.com/office/drawing/2014/main" id="{E655D466-A9D2-4CA2-B6DB-937546698DC0}"/>
                </a:ext>
              </a:extLst>
            </p:cNvPr>
            <p:cNvSpPr>
              <a:spLocks noChangeArrowheads="1"/>
            </p:cNvSpPr>
            <p:nvPr/>
          </p:nvSpPr>
          <p:spPr bwMode="auto">
            <a:xfrm flipH="1">
              <a:off x="775478" y="4186822"/>
              <a:ext cx="233156" cy="235663"/>
            </a:xfrm>
            <a:prstGeom prst="ellipse">
              <a:avLst/>
            </a:prstGeom>
            <a:solidFill>
              <a:srgbClr val="093667"/>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0" name="Line 366">
              <a:extLst>
                <a:ext uri="{FF2B5EF4-FFF2-40B4-BE49-F238E27FC236}">
                  <a16:creationId xmlns:a16="http://schemas.microsoft.com/office/drawing/2014/main" id="{6A131768-631C-4B7C-81D8-2DF0101CA8D4}"/>
                </a:ext>
              </a:extLst>
            </p:cNvPr>
            <p:cNvSpPr>
              <a:spLocks noChangeShapeType="1"/>
            </p:cNvSpPr>
            <p:nvPr/>
          </p:nvSpPr>
          <p:spPr bwMode="auto">
            <a:xfrm flipH="1">
              <a:off x="948465" y="4304654"/>
              <a:ext cx="240677" cy="0"/>
            </a:xfrm>
            <a:prstGeom prst="line">
              <a:avLst/>
            </a:prstGeom>
            <a:noFill/>
            <a:ln w="7938" cap="flat">
              <a:solidFill>
                <a:srgbClr val="09366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1" name="Line 367">
              <a:extLst>
                <a:ext uri="{FF2B5EF4-FFF2-40B4-BE49-F238E27FC236}">
                  <a16:creationId xmlns:a16="http://schemas.microsoft.com/office/drawing/2014/main" id="{48F2C07E-C20A-44CC-B6E5-2AC158BC51A0}"/>
                </a:ext>
              </a:extLst>
            </p:cNvPr>
            <p:cNvSpPr>
              <a:spLocks noChangeShapeType="1"/>
            </p:cNvSpPr>
            <p:nvPr/>
          </p:nvSpPr>
          <p:spPr bwMode="auto">
            <a:xfrm flipH="1">
              <a:off x="1357115" y="4304654"/>
              <a:ext cx="120338" cy="0"/>
            </a:xfrm>
            <a:prstGeom prst="line">
              <a:avLst/>
            </a:prstGeom>
            <a:noFill/>
            <a:ln w="7938"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2" name="Oval 370">
              <a:extLst>
                <a:ext uri="{FF2B5EF4-FFF2-40B4-BE49-F238E27FC236}">
                  <a16:creationId xmlns:a16="http://schemas.microsoft.com/office/drawing/2014/main" id="{DB12A42E-E30A-4517-8733-B6050C93DBFA}"/>
                </a:ext>
              </a:extLst>
            </p:cNvPr>
            <p:cNvSpPr>
              <a:spLocks noChangeArrowheads="1"/>
            </p:cNvSpPr>
            <p:nvPr/>
          </p:nvSpPr>
          <p:spPr bwMode="auto">
            <a:xfrm flipH="1">
              <a:off x="1479959" y="3943881"/>
              <a:ext cx="714510" cy="717016"/>
            </a:xfrm>
            <a:prstGeom prst="ellipse">
              <a:avLst/>
            </a:prstGeom>
            <a:noFill/>
            <a:ln w="19050" cap="flat">
              <a:solidFill>
                <a:srgbClr val="09366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3" name="Freeform 362">
              <a:extLst>
                <a:ext uri="{FF2B5EF4-FFF2-40B4-BE49-F238E27FC236}">
                  <a16:creationId xmlns:a16="http://schemas.microsoft.com/office/drawing/2014/main" id="{2A7252EA-D76B-4B6C-83B7-36DDE02676E3}"/>
                </a:ext>
              </a:extLst>
            </p:cNvPr>
            <p:cNvSpPr>
              <a:spLocks/>
            </p:cNvSpPr>
            <p:nvPr/>
          </p:nvSpPr>
          <p:spPr bwMode="auto">
            <a:xfrm flipH="1">
              <a:off x="1232267" y="2196611"/>
              <a:ext cx="115324" cy="223128"/>
            </a:xfrm>
            <a:custGeom>
              <a:avLst/>
              <a:gdLst>
                <a:gd name="T0" fmla="*/ 39 w 39"/>
                <a:gd name="T1" fmla="*/ 0 h 76"/>
                <a:gd name="T2" fmla="*/ 38 w 39"/>
                <a:gd name="T3" fmla="*/ 0 h 76"/>
                <a:gd name="T4" fmla="*/ 0 w 39"/>
                <a:gd name="T5" fmla="*/ 38 h 76"/>
                <a:gd name="T6" fmla="*/ 38 w 39"/>
                <a:gd name="T7" fmla="*/ 76 h 76"/>
                <a:gd name="T8" fmla="*/ 39 w 39"/>
                <a:gd name="T9" fmla="*/ 76 h 76"/>
              </a:gdLst>
              <a:ahLst/>
              <a:cxnLst>
                <a:cxn ang="0">
                  <a:pos x="T0" y="T1"/>
                </a:cxn>
                <a:cxn ang="0">
                  <a:pos x="T2" y="T3"/>
                </a:cxn>
                <a:cxn ang="0">
                  <a:pos x="T4" y="T5"/>
                </a:cxn>
                <a:cxn ang="0">
                  <a:pos x="T6" y="T7"/>
                </a:cxn>
                <a:cxn ang="0">
                  <a:pos x="T8" y="T9"/>
                </a:cxn>
              </a:cxnLst>
              <a:rect l="0" t="0" r="r" b="b"/>
              <a:pathLst>
                <a:path w="39" h="76">
                  <a:moveTo>
                    <a:pt x="39" y="0"/>
                  </a:moveTo>
                  <a:cubicBezTo>
                    <a:pt x="38" y="0"/>
                    <a:pt x="38" y="0"/>
                    <a:pt x="38" y="0"/>
                  </a:cubicBezTo>
                  <a:cubicBezTo>
                    <a:pt x="17" y="0"/>
                    <a:pt x="0" y="17"/>
                    <a:pt x="0" y="38"/>
                  </a:cubicBezTo>
                  <a:cubicBezTo>
                    <a:pt x="0" y="59"/>
                    <a:pt x="17" y="76"/>
                    <a:pt x="38" y="76"/>
                  </a:cubicBezTo>
                  <a:cubicBezTo>
                    <a:pt x="39" y="76"/>
                    <a:pt x="39" y="76"/>
                    <a:pt x="39" y="76"/>
                  </a:cubicBezTo>
                </a:path>
              </a:pathLst>
            </a:custGeom>
            <a:noFill/>
            <a:ln w="19050" cap="flat">
              <a:solidFill>
                <a:srgbClr val="007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4" name="Oval 364">
              <a:extLst>
                <a:ext uri="{FF2B5EF4-FFF2-40B4-BE49-F238E27FC236}">
                  <a16:creationId xmlns:a16="http://schemas.microsoft.com/office/drawing/2014/main" id="{AC82D8BA-B7A4-4365-AD44-FB182BEFDBA9}"/>
                </a:ext>
              </a:extLst>
            </p:cNvPr>
            <p:cNvSpPr>
              <a:spLocks noChangeArrowheads="1"/>
            </p:cNvSpPr>
            <p:nvPr/>
          </p:nvSpPr>
          <p:spPr bwMode="auto">
            <a:xfrm flipH="1">
              <a:off x="1186636" y="2249260"/>
              <a:ext cx="115324" cy="115324"/>
            </a:xfrm>
            <a:prstGeom prst="ellipse">
              <a:avLst/>
            </a:prstGeom>
            <a:solidFill>
              <a:srgbClr val="08A7EE"/>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5" name="Oval 365">
              <a:extLst>
                <a:ext uri="{FF2B5EF4-FFF2-40B4-BE49-F238E27FC236}">
                  <a16:creationId xmlns:a16="http://schemas.microsoft.com/office/drawing/2014/main" id="{3532A1EF-E2CE-449E-A06D-786661F1FA5F}"/>
                </a:ext>
              </a:extLst>
            </p:cNvPr>
            <p:cNvSpPr>
              <a:spLocks noChangeArrowheads="1"/>
            </p:cNvSpPr>
            <p:nvPr/>
          </p:nvSpPr>
          <p:spPr bwMode="auto">
            <a:xfrm flipH="1">
              <a:off x="775478" y="2191597"/>
              <a:ext cx="233156" cy="235663"/>
            </a:xfrm>
            <a:prstGeom prst="ellipse">
              <a:avLst/>
            </a:prstGeom>
            <a:solidFill>
              <a:srgbClr val="08A7EE"/>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6" name="Line 366">
              <a:extLst>
                <a:ext uri="{FF2B5EF4-FFF2-40B4-BE49-F238E27FC236}">
                  <a16:creationId xmlns:a16="http://schemas.microsoft.com/office/drawing/2014/main" id="{834871FE-F2B5-4D99-9C86-951301E4B99F}"/>
                </a:ext>
              </a:extLst>
            </p:cNvPr>
            <p:cNvSpPr>
              <a:spLocks noChangeShapeType="1"/>
            </p:cNvSpPr>
            <p:nvPr/>
          </p:nvSpPr>
          <p:spPr bwMode="auto">
            <a:xfrm flipH="1">
              <a:off x="948465" y="2309429"/>
              <a:ext cx="240677" cy="0"/>
            </a:xfrm>
            <a:prstGeom prst="line">
              <a:avLst/>
            </a:prstGeom>
            <a:noFill/>
            <a:ln w="7938" cap="flat">
              <a:solidFill>
                <a:srgbClr val="08A7EE"/>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7" name="Line 367">
              <a:extLst>
                <a:ext uri="{FF2B5EF4-FFF2-40B4-BE49-F238E27FC236}">
                  <a16:creationId xmlns:a16="http://schemas.microsoft.com/office/drawing/2014/main" id="{CE389859-9F66-442F-8F4D-6E6CCD23633F}"/>
                </a:ext>
              </a:extLst>
            </p:cNvPr>
            <p:cNvSpPr>
              <a:spLocks noChangeShapeType="1"/>
            </p:cNvSpPr>
            <p:nvPr/>
          </p:nvSpPr>
          <p:spPr bwMode="auto">
            <a:xfrm flipH="1">
              <a:off x="1357115" y="2309429"/>
              <a:ext cx="120338" cy="0"/>
            </a:xfrm>
            <a:prstGeom prst="line">
              <a:avLst/>
            </a:prstGeom>
            <a:noFill/>
            <a:ln w="7938"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8" name="Oval 370">
              <a:extLst>
                <a:ext uri="{FF2B5EF4-FFF2-40B4-BE49-F238E27FC236}">
                  <a16:creationId xmlns:a16="http://schemas.microsoft.com/office/drawing/2014/main" id="{E19DDF7A-DF76-4935-9E02-55470571837F}"/>
                </a:ext>
              </a:extLst>
            </p:cNvPr>
            <p:cNvSpPr>
              <a:spLocks noChangeArrowheads="1"/>
            </p:cNvSpPr>
            <p:nvPr/>
          </p:nvSpPr>
          <p:spPr bwMode="auto">
            <a:xfrm flipH="1">
              <a:off x="1479959" y="1948656"/>
              <a:ext cx="714510" cy="717016"/>
            </a:xfrm>
            <a:prstGeom prst="ellipse">
              <a:avLst/>
            </a:prstGeom>
            <a:noFill/>
            <a:ln w="19050" cap="flat">
              <a:solidFill>
                <a:srgbClr val="08A7E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grpSp>
      <p:grpSp>
        <p:nvGrpSpPr>
          <p:cNvPr id="39" name="Group 59">
            <a:extLst>
              <a:ext uri="{FF2B5EF4-FFF2-40B4-BE49-F238E27FC236}">
                <a16:creationId xmlns:a16="http://schemas.microsoft.com/office/drawing/2014/main" id="{A993BCB8-4007-4FF8-9A56-08A1F7BB764E}"/>
              </a:ext>
            </a:extLst>
          </p:cNvPr>
          <p:cNvGrpSpPr/>
          <p:nvPr/>
        </p:nvGrpSpPr>
        <p:grpSpPr>
          <a:xfrm>
            <a:off x="1217038" y="2865588"/>
            <a:ext cx="4619694" cy="902323"/>
            <a:chOff x="1363334" y="2329995"/>
            <a:chExt cx="4718173" cy="902323"/>
          </a:xfrm>
        </p:grpSpPr>
        <p:sp>
          <p:nvSpPr>
            <p:cNvPr id="40" name="Content Placeholder 2">
              <a:extLst>
                <a:ext uri="{FF2B5EF4-FFF2-40B4-BE49-F238E27FC236}">
                  <a16:creationId xmlns:a16="http://schemas.microsoft.com/office/drawing/2014/main" id="{F1A4CB8F-B45E-4750-8856-CF1233DAAE73}"/>
                </a:ext>
              </a:extLst>
            </p:cNvPr>
            <p:cNvSpPr txBox="1">
              <a:spLocks/>
            </p:cNvSpPr>
            <p:nvPr/>
          </p:nvSpPr>
          <p:spPr>
            <a:xfrm>
              <a:off x="2050978" y="2329995"/>
              <a:ext cx="4030529" cy="902323"/>
            </a:xfrm>
            <a:prstGeom prst="rect">
              <a:avLst/>
            </a:prstGeom>
          </p:spPr>
          <p:txBody>
            <a:bodyPr vert="horz" lIns="91414" tIns="45706" rIns="91414" bIns="45706"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14">
                <a:buNone/>
                <a:defRPr/>
              </a:pPr>
              <a:r>
                <a:rPr lang="en-US" sz="2200" dirty="0">
                  <a:ea typeface="Segoe UI" panose="020B0502040204020203" pitchFamily="34" charset="0"/>
                  <a:cs typeface="Segoe UI" panose="020B0502040204020203" pitchFamily="34" charset="0"/>
                </a:rPr>
                <a:t>IoT</a:t>
              </a:r>
              <a:endParaRPr lang="en-US" sz="2000" dirty="0">
                <a:ea typeface="Segoe UI" panose="020B0502040204020203" pitchFamily="34" charset="0"/>
                <a:cs typeface="Segoe UI" panose="020B0502040204020203" pitchFamily="34" charset="0"/>
              </a:endParaRPr>
            </a:p>
            <a:p>
              <a:pPr marL="0" indent="0" defTabSz="896214">
                <a:lnSpc>
                  <a:spcPct val="100000"/>
                </a:lnSpc>
                <a:spcBef>
                  <a:spcPts val="0"/>
                </a:spcBef>
                <a:buNone/>
                <a:defRPr/>
              </a:pPr>
              <a:r>
                <a:rPr lang="en-IN" sz="1700" dirty="0" err="1">
                  <a:cs typeface="Segoe UI Semilight" panose="020B0402040204020203" pitchFamily="34" charset="0"/>
                </a:rPr>
                <a:t>Captura</a:t>
              </a:r>
              <a:r>
                <a:rPr lang="en-IN" sz="1700" dirty="0">
                  <a:cs typeface="Segoe UI Semilight" panose="020B0402040204020203" pitchFamily="34" charset="0"/>
                </a:rPr>
                <a:t> de dados do </a:t>
              </a:r>
              <a:r>
                <a:rPr lang="en-IN" sz="1700" dirty="0" err="1">
                  <a:cs typeface="Segoe UI Semilight" panose="020B0402040204020203" pitchFamily="34" charset="0"/>
                </a:rPr>
                <a:t>ambiente</a:t>
              </a:r>
              <a:r>
                <a:rPr lang="en-IN" sz="1700" dirty="0">
                  <a:cs typeface="Segoe UI Semilight" panose="020B0402040204020203" pitchFamily="34" charset="0"/>
                </a:rPr>
                <a:t> </a:t>
              </a:r>
              <a:r>
                <a:rPr lang="en-IN" sz="1700" dirty="0" err="1">
                  <a:cs typeface="Segoe UI Semilight" panose="020B0402040204020203" pitchFamily="34" charset="0"/>
                </a:rPr>
                <a:t>através</a:t>
              </a:r>
              <a:r>
                <a:rPr lang="en-IN" sz="1700" dirty="0">
                  <a:cs typeface="Segoe UI Semilight" panose="020B0402040204020203" pitchFamily="34" charset="0"/>
                </a:rPr>
                <a:t> de </a:t>
              </a:r>
              <a:r>
                <a:rPr lang="en-IN" sz="1700" dirty="0" err="1">
                  <a:cs typeface="Segoe UI Semilight" panose="020B0402040204020203" pitchFamily="34" charset="0"/>
                </a:rPr>
                <a:t>sensores</a:t>
              </a:r>
              <a:r>
                <a:rPr lang="en-IN" sz="1700" dirty="0">
                  <a:cs typeface="Segoe UI Semilight" panose="020B0402040204020203" pitchFamily="34" charset="0"/>
                </a:rPr>
                <a:t>, para </a:t>
              </a:r>
              <a:r>
                <a:rPr lang="en-IN" sz="1700" dirty="0" err="1">
                  <a:cs typeface="Segoe UI Semilight" panose="020B0402040204020203" pitchFamily="34" charset="0"/>
                </a:rPr>
                <a:t>monitoração</a:t>
              </a:r>
              <a:r>
                <a:rPr lang="en-IN" sz="1700" dirty="0">
                  <a:cs typeface="Segoe UI Semilight" panose="020B0402040204020203" pitchFamily="34" charset="0"/>
                </a:rPr>
                <a:t>, </a:t>
              </a:r>
              <a:r>
                <a:rPr lang="en-IN" sz="1700" dirty="0" err="1">
                  <a:cs typeface="Segoe UI Semilight" panose="020B0402040204020203" pitchFamily="34" charset="0"/>
                </a:rPr>
                <a:t>atuação</a:t>
              </a:r>
              <a:r>
                <a:rPr lang="en-IN" sz="1700" dirty="0">
                  <a:cs typeface="Segoe UI Semilight" panose="020B0402040204020203" pitchFamily="34" charset="0"/>
                </a:rPr>
                <a:t>, consulta, etc.</a:t>
              </a:r>
            </a:p>
          </p:txBody>
        </p:sp>
        <p:pic>
          <p:nvPicPr>
            <p:cNvPr id="41" name="Picture 48">
              <a:extLst>
                <a:ext uri="{FF2B5EF4-FFF2-40B4-BE49-F238E27FC236}">
                  <a16:creationId xmlns:a16="http://schemas.microsoft.com/office/drawing/2014/main" id="{F1AE209A-1CBD-4CAE-BC6F-853C553B5F2C}"/>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saturation sat="3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63334" y="2575417"/>
              <a:ext cx="454538" cy="395888"/>
            </a:xfrm>
            <a:prstGeom prst="rect">
              <a:avLst/>
            </a:prstGeom>
          </p:spPr>
        </p:pic>
      </p:grpSp>
      <p:grpSp>
        <p:nvGrpSpPr>
          <p:cNvPr id="42" name="Group 60">
            <a:extLst>
              <a:ext uri="{FF2B5EF4-FFF2-40B4-BE49-F238E27FC236}">
                <a16:creationId xmlns:a16="http://schemas.microsoft.com/office/drawing/2014/main" id="{3417A74A-D817-4880-B502-7F6462321B3C}"/>
              </a:ext>
            </a:extLst>
          </p:cNvPr>
          <p:cNvGrpSpPr/>
          <p:nvPr/>
        </p:nvGrpSpPr>
        <p:grpSpPr>
          <a:xfrm>
            <a:off x="1306358" y="3863809"/>
            <a:ext cx="4532238" cy="902323"/>
            <a:chOff x="1452654" y="3328216"/>
            <a:chExt cx="4628853" cy="902323"/>
          </a:xfrm>
        </p:grpSpPr>
        <p:sp>
          <p:nvSpPr>
            <p:cNvPr id="43" name="Content Placeholder 2">
              <a:extLst>
                <a:ext uri="{FF2B5EF4-FFF2-40B4-BE49-F238E27FC236}">
                  <a16:creationId xmlns:a16="http://schemas.microsoft.com/office/drawing/2014/main" id="{6767B0D0-3F04-4C36-B225-A2A653520000}"/>
                </a:ext>
              </a:extLst>
            </p:cNvPr>
            <p:cNvSpPr txBox="1">
              <a:spLocks/>
            </p:cNvSpPr>
            <p:nvPr/>
          </p:nvSpPr>
          <p:spPr>
            <a:xfrm>
              <a:off x="2050978" y="3328216"/>
              <a:ext cx="4030529" cy="902323"/>
            </a:xfrm>
            <a:prstGeom prst="rect">
              <a:avLst/>
            </a:prstGeom>
          </p:spPr>
          <p:txBody>
            <a:bodyPr vert="horz" lIns="91414" tIns="45706" rIns="91414" bIns="45706"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14">
                <a:buNone/>
                <a:defRPr/>
              </a:pPr>
              <a:r>
                <a:rPr lang="en-US" sz="2200" dirty="0">
                  <a:ea typeface="Segoe UI" panose="020B0502040204020203" pitchFamily="34" charset="0"/>
                  <a:cs typeface="Segoe UI" panose="020B0502040204020203" pitchFamily="34" charset="0"/>
                </a:rPr>
                <a:t>Edge</a:t>
              </a:r>
              <a:endParaRPr lang="en-US" sz="2400" dirty="0">
                <a:ea typeface="Segoe UI" panose="020B0502040204020203" pitchFamily="34" charset="0"/>
                <a:cs typeface="Segoe UI" panose="020B0502040204020203" pitchFamily="34" charset="0"/>
              </a:endParaRPr>
            </a:p>
            <a:p>
              <a:pPr marL="0" indent="0" defTabSz="896214">
                <a:lnSpc>
                  <a:spcPct val="100000"/>
                </a:lnSpc>
                <a:spcBef>
                  <a:spcPts val="0"/>
                </a:spcBef>
                <a:buNone/>
                <a:defRPr/>
              </a:pPr>
              <a:r>
                <a:rPr lang="en-IN" sz="1700" dirty="0">
                  <a:cs typeface="Segoe UI Semilight" panose="020B0402040204020203" pitchFamily="34" charset="0"/>
                </a:rPr>
                <a:t>Workloads de machine learning e </a:t>
              </a:r>
              <a:r>
                <a:rPr lang="en-IN" sz="1700" dirty="0" err="1">
                  <a:cs typeface="Segoe UI Semilight" panose="020B0402040204020203" pitchFamily="34" charset="0"/>
                </a:rPr>
                <a:t>serviços</a:t>
              </a:r>
              <a:r>
                <a:rPr lang="en-IN" sz="1700" dirty="0">
                  <a:cs typeface="Segoe UI Semilight" panose="020B0402040204020203" pitchFamily="34" charset="0"/>
                </a:rPr>
                <a:t> </a:t>
              </a:r>
              <a:r>
                <a:rPr lang="en-IN" sz="1700" dirty="0" err="1">
                  <a:cs typeface="Segoe UI Semilight" panose="020B0402040204020203" pitchFamily="34" charset="0"/>
                </a:rPr>
                <a:t>cognitivos</a:t>
              </a:r>
              <a:r>
                <a:rPr lang="en-IN" sz="1700" dirty="0">
                  <a:cs typeface="Segoe UI Semilight" panose="020B0402040204020203" pitchFamily="34" charset="0"/>
                </a:rPr>
                <a:t> </a:t>
              </a:r>
              <a:r>
                <a:rPr lang="en-IN" sz="1700" dirty="0" err="1">
                  <a:cs typeface="Segoe UI Semilight" panose="020B0402040204020203" pitchFamily="34" charset="0"/>
                </a:rPr>
                <a:t>hospedados</a:t>
              </a:r>
              <a:r>
                <a:rPr lang="en-IN" sz="1700" dirty="0">
                  <a:cs typeface="Segoe UI Semilight" panose="020B0402040204020203" pitchFamily="34" charset="0"/>
                </a:rPr>
                <a:t> em </a:t>
              </a:r>
              <a:r>
                <a:rPr lang="en-IN" sz="1700" dirty="0" err="1">
                  <a:cs typeface="Segoe UI Semilight" panose="020B0402040204020203" pitchFamily="34" charset="0"/>
                </a:rPr>
                <a:t>dispositivos</a:t>
              </a:r>
              <a:r>
                <a:rPr lang="en-IN" sz="1700" dirty="0">
                  <a:cs typeface="Segoe UI Semilight" panose="020B0402040204020203" pitchFamily="34" charset="0"/>
                </a:rPr>
                <a:t> de </a:t>
              </a:r>
              <a:r>
                <a:rPr lang="en-IN" sz="1700" dirty="0" err="1">
                  <a:cs typeface="Segoe UI Semilight" panose="020B0402040204020203" pitchFamily="34" charset="0"/>
                </a:rPr>
                <a:t>borda</a:t>
              </a:r>
              <a:endParaRPr lang="en-IN" sz="1700" dirty="0">
                <a:cs typeface="Segoe UI Semilight" panose="020B0402040204020203" pitchFamily="34" charset="0"/>
              </a:endParaRPr>
            </a:p>
          </p:txBody>
        </p:sp>
        <p:sp>
          <p:nvSpPr>
            <p:cNvPr id="44" name="Freeform 104">
              <a:extLst>
                <a:ext uri="{FF2B5EF4-FFF2-40B4-BE49-F238E27FC236}">
                  <a16:creationId xmlns:a16="http://schemas.microsoft.com/office/drawing/2014/main" id="{929158C0-BBE9-40E2-A73F-1CA9E6B01C63}"/>
                </a:ext>
              </a:extLst>
            </p:cNvPr>
            <p:cNvSpPr>
              <a:spLocks noChangeAspect="1"/>
            </p:cNvSpPr>
            <p:nvPr/>
          </p:nvSpPr>
          <p:spPr bwMode="black">
            <a:xfrm>
              <a:off x="1452654" y="3516163"/>
              <a:ext cx="287919" cy="479863"/>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tx2">
                <a:lumMod val="50000"/>
              </a:schemeClr>
            </a:solidFill>
            <a:ln>
              <a:noFill/>
            </a:ln>
          </p:spPr>
          <p:txBody>
            <a:bodyPr vert="horz" wrap="square" lIns="93196" tIns="46598" rIns="93196" bIns="46598" numCol="1" anchor="t" anchorCtr="0" compatLnSpc="1">
              <a:prstTxWarp prst="textNoShape">
                <a:avLst/>
              </a:prstTxWarp>
              <a:noAutofit/>
            </a:bodyPr>
            <a:lstStyle/>
            <a:p>
              <a:pPr defTabSz="931970">
                <a:defRPr/>
              </a:pPr>
              <a:endParaRPr lang="en-US" sz="4400" dirty="0"/>
            </a:p>
          </p:txBody>
        </p:sp>
      </p:grpSp>
      <p:grpSp>
        <p:nvGrpSpPr>
          <p:cNvPr id="45" name="Group 61">
            <a:extLst>
              <a:ext uri="{FF2B5EF4-FFF2-40B4-BE49-F238E27FC236}">
                <a16:creationId xmlns:a16="http://schemas.microsoft.com/office/drawing/2014/main" id="{285E13EA-F598-493C-9DE9-CBD1EBEFB20C}"/>
              </a:ext>
            </a:extLst>
          </p:cNvPr>
          <p:cNvGrpSpPr/>
          <p:nvPr/>
        </p:nvGrpSpPr>
        <p:grpSpPr>
          <a:xfrm>
            <a:off x="1200742" y="4862033"/>
            <a:ext cx="4635649" cy="902323"/>
            <a:chOff x="1347039" y="4326440"/>
            <a:chExt cx="4734468" cy="902323"/>
          </a:xfrm>
        </p:grpSpPr>
        <p:sp>
          <p:nvSpPr>
            <p:cNvPr id="46" name="Content Placeholder 2">
              <a:extLst>
                <a:ext uri="{FF2B5EF4-FFF2-40B4-BE49-F238E27FC236}">
                  <a16:creationId xmlns:a16="http://schemas.microsoft.com/office/drawing/2014/main" id="{7D84E9CA-CB66-41D0-8F35-7FA91BD082FC}"/>
                </a:ext>
              </a:extLst>
            </p:cNvPr>
            <p:cNvSpPr txBox="1">
              <a:spLocks/>
            </p:cNvSpPr>
            <p:nvPr/>
          </p:nvSpPr>
          <p:spPr>
            <a:xfrm>
              <a:off x="2050978" y="4326440"/>
              <a:ext cx="4030529" cy="902323"/>
            </a:xfrm>
            <a:prstGeom prst="rect">
              <a:avLst/>
            </a:prstGeom>
          </p:spPr>
          <p:txBody>
            <a:bodyPr vert="horz" lIns="91414" tIns="45706" rIns="91414" bIns="45706"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14">
                <a:buNone/>
                <a:defRPr/>
              </a:pPr>
              <a:r>
                <a:rPr lang="en-US" sz="2000" dirty="0">
                  <a:ea typeface="Segoe UI" panose="020B0502040204020203" pitchFamily="34" charset="0"/>
                  <a:cs typeface="Segoe UI" panose="020B0502040204020203" pitchFamily="34" charset="0"/>
                </a:rPr>
                <a:t>AI</a:t>
              </a:r>
              <a:endParaRPr lang="en-US" sz="2400" dirty="0">
                <a:ea typeface="Segoe UI" panose="020B0502040204020203" pitchFamily="34" charset="0"/>
                <a:cs typeface="Segoe UI" panose="020B0502040204020203" pitchFamily="34" charset="0"/>
              </a:endParaRPr>
            </a:p>
            <a:p>
              <a:pPr marL="0" indent="0" defTabSz="896214">
                <a:lnSpc>
                  <a:spcPct val="100000"/>
                </a:lnSpc>
                <a:spcBef>
                  <a:spcPts val="0"/>
                </a:spcBef>
                <a:buNone/>
                <a:defRPr/>
              </a:pPr>
              <a:r>
                <a:rPr lang="en-IN" sz="1600" dirty="0" err="1">
                  <a:cs typeface="Segoe UI Semilight" panose="020B0402040204020203" pitchFamily="34" charset="0"/>
                </a:rPr>
                <a:t>Capacidades</a:t>
              </a:r>
              <a:r>
                <a:rPr lang="en-IN" sz="1600" dirty="0">
                  <a:cs typeface="Segoe UI Semilight" panose="020B0402040204020203" pitchFamily="34" charset="0"/>
                </a:rPr>
                <a:t> de </a:t>
              </a:r>
              <a:r>
                <a:rPr lang="en-IN" sz="1600" dirty="0" err="1">
                  <a:cs typeface="Segoe UI Semilight" panose="020B0402040204020203" pitchFamily="34" charset="0"/>
                </a:rPr>
                <a:t>inteligência</a:t>
              </a:r>
              <a:r>
                <a:rPr lang="en-IN" sz="1600" dirty="0">
                  <a:cs typeface="Segoe UI Semilight" panose="020B0402040204020203" pitchFamily="34" charset="0"/>
                </a:rPr>
                <a:t> artificial com machine learning </a:t>
              </a:r>
              <a:r>
                <a:rPr lang="en-IN" sz="1600" dirty="0" err="1">
                  <a:cs typeface="Segoe UI Semilight" panose="020B0402040204020203" pitchFamily="34" charset="0"/>
                </a:rPr>
                <a:t>na</a:t>
              </a:r>
              <a:r>
                <a:rPr lang="en-IN" sz="1600" dirty="0">
                  <a:cs typeface="Segoe UI Semilight" panose="020B0402040204020203" pitchFamily="34" charset="0"/>
                </a:rPr>
                <a:t> Nuvem e </a:t>
              </a:r>
              <a:r>
                <a:rPr lang="en-IN" sz="1600" dirty="0" err="1">
                  <a:cs typeface="Segoe UI Semilight" panose="020B0402040204020203" pitchFamily="34" charset="0"/>
                </a:rPr>
                <a:t>na</a:t>
              </a:r>
              <a:r>
                <a:rPr lang="en-IN" sz="1600" dirty="0">
                  <a:cs typeface="Segoe UI Semilight" panose="020B0402040204020203" pitchFamily="34" charset="0"/>
                </a:rPr>
                <a:t> </a:t>
              </a:r>
              <a:r>
                <a:rPr lang="en-IN" sz="1600" dirty="0" err="1">
                  <a:cs typeface="Segoe UI Semilight" panose="020B0402040204020203" pitchFamily="34" charset="0"/>
                </a:rPr>
                <a:t>Borda</a:t>
              </a:r>
              <a:endParaRPr lang="en-IN" sz="1600" dirty="0">
                <a:cs typeface="Segoe UI Semilight" panose="020B0402040204020203" pitchFamily="34" charset="0"/>
              </a:endParaRPr>
            </a:p>
          </p:txBody>
        </p:sp>
        <p:grpSp>
          <p:nvGrpSpPr>
            <p:cNvPr id="47" name="Group 50">
              <a:extLst>
                <a:ext uri="{FF2B5EF4-FFF2-40B4-BE49-F238E27FC236}">
                  <a16:creationId xmlns:a16="http://schemas.microsoft.com/office/drawing/2014/main" id="{5EBDAB48-9145-4929-9EC4-274D517C66F3}"/>
                </a:ext>
              </a:extLst>
            </p:cNvPr>
            <p:cNvGrpSpPr>
              <a:grpSpLocks noChangeAspect="1"/>
            </p:cNvGrpSpPr>
            <p:nvPr/>
          </p:nvGrpSpPr>
          <p:grpSpPr>
            <a:xfrm>
              <a:off x="1347039" y="4585702"/>
              <a:ext cx="503857" cy="323084"/>
              <a:chOff x="7822816" y="2717080"/>
              <a:chExt cx="427431" cy="274077"/>
            </a:xfrm>
            <a:solidFill>
              <a:srgbClr val="0072C6"/>
            </a:solidFill>
          </p:grpSpPr>
          <p:sp>
            <p:nvSpPr>
              <p:cNvPr id="48" name="Freeform 258">
                <a:extLst>
                  <a:ext uri="{FF2B5EF4-FFF2-40B4-BE49-F238E27FC236}">
                    <a16:creationId xmlns:a16="http://schemas.microsoft.com/office/drawing/2014/main" id="{EEDD66F1-34F6-4304-A6F9-E7B5CF9172BF}"/>
                  </a:ext>
                </a:extLst>
              </p:cNvPr>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14" tIns="45706" rIns="91414" bIns="45706" numCol="1" anchor="t" anchorCtr="0" compatLnSpc="1">
                <a:prstTxWarp prst="textNoShape">
                  <a:avLst/>
                </a:prstTxWarp>
                <a:noAutofit/>
              </a:bodyPr>
              <a:lstStyle/>
              <a:p>
                <a:pPr defTabSz="914139">
                  <a:defRPr/>
                </a:pPr>
                <a:endParaRPr lang="en-US" sz="2000" kern="0" dirty="0"/>
              </a:p>
            </p:txBody>
          </p:sp>
          <p:sp>
            <p:nvSpPr>
              <p:cNvPr id="49" name="Freeform 109">
                <a:extLst>
                  <a:ext uri="{FF2B5EF4-FFF2-40B4-BE49-F238E27FC236}">
                    <a16:creationId xmlns:a16="http://schemas.microsoft.com/office/drawing/2014/main" id="{3D85E7B3-57BD-4CBA-BB7F-AEDECBDCAB26}"/>
                  </a:ext>
                </a:extLst>
              </p:cNvPr>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14" tIns="45706" rIns="91414" bIns="45706" numCol="1" anchor="t" anchorCtr="0" compatLnSpc="1">
                <a:prstTxWarp prst="textNoShape">
                  <a:avLst/>
                </a:prstTxWarp>
              </a:bodyPr>
              <a:lstStyle/>
              <a:p>
                <a:pPr defTabSz="914139">
                  <a:defRPr/>
                </a:pPr>
                <a:endParaRPr lang="en-US" sz="2000" kern="0" dirty="0"/>
              </a:p>
            </p:txBody>
          </p:sp>
        </p:grpSp>
      </p:grpSp>
      <p:grpSp>
        <p:nvGrpSpPr>
          <p:cNvPr id="50" name="Group 58">
            <a:extLst>
              <a:ext uri="{FF2B5EF4-FFF2-40B4-BE49-F238E27FC236}">
                <a16:creationId xmlns:a16="http://schemas.microsoft.com/office/drawing/2014/main" id="{B1DA36B1-81A7-427A-80B4-91583EF7EDE3}"/>
              </a:ext>
            </a:extLst>
          </p:cNvPr>
          <p:cNvGrpSpPr/>
          <p:nvPr/>
        </p:nvGrpSpPr>
        <p:grpSpPr>
          <a:xfrm>
            <a:off x="1190374" y="1868095"/>
            <a:ext cx="4646534" cy="902323"/>
            <a:chOff x="1336670" y="1332502"/>
            <a:chExt cx="4745585" cy="902323"/>
          </a:xfrm>
        </p:grpSpPr>
        <p:sp>
          <p:nvSpPr>
            <p:cNvPr id="51" name="Freeform 5">
              <a:extLst>
                <a:ext uri="{FF2B5EF4-FFF2-40B4-BE49-F238E27FC236}">
                  <a16:creationId xmlns:a16="http://schemas.microsoft.com/office/drawing/2014/main" id="{86193653-FA8E-4F6E-8486-4B40DD05C9DA}"/>
                </a:ext>
              </a:extLst>
            </p:cNvPr>
            <p:cNvSpPr>
              <a:spLocks noChangeAspect="1"/>
            </p:cNvSpPr>
            <p:nvPr/>
          </p:nvSpPr>
          <p:spPr bwMode="auto">
            <a:xfrm>
              <a:off x="1336670" y="1599012"/>
              <a:ext cx="503857" cy="26840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08A7EE"/>
            </a:solidFill>
            <a:ln>
              <a:noFill/>
            </a:ln>
          </p:spPr>
          <p:txBody>
            <a:bodyPr vert="horz" wrap="square" lIns="91414" tIns="45706" rIns="91414" bIns="45706" numCol="1" anchor="t" anchorCtr="0" compatLnSpc="1">
              <a:prstTxWarp prst="textNoShape">
                <a:avLst/>
              </a:prstTxWarp>
            </a:bodyPr>
            <a:lstStyle/>
            <a:p>
              <a:pPr defTabSz="914139">
                <a:defRPr/>
              </a:pPr>
              <a:endParaRPr lang="en-IN" sz="2000" dirty="0"/>
            </a:p>
          </p:txBody>
        </p:sp>
        <p:sp>
          <p:nvSpPr>
            <p:cNvPr id="52" name="Content Placeholder 2">
              <a:extLst>
                <a:ext uri="{FF2B5EF4-FFF2-40B4-BE49-F238E27FC236}">
                  <a16:creationId xmlns:a16="http://schemas.microsoft.com/office/drawing/2014/main" id="{FE8F9208-7557-42B2-ABCA-2CA22F08D80A}"/>
                </a:ext>
              </a:extLst>
            </p:cNvPr>
            <p:cNvSpPr txBox="1">
              <a:spLocks/>
            </p:cNvSpPr>
            <p:nvPr/>
          </p:nvSpPr>
          <p:spPr>
            <a:xfrm>
              <a:off x="2051726" y="1332502"/>
              <a:ext cx="4030529" cy="902323"/>
            </a:xfrm>
            <a:prstGeom prst="rect">
              <a:avLst/>
            </a:prstGeom>
          </p:spPr>
          <p:txBody>
            <a:bodyPr vert="horz" lIns="91414" tIns="45706" rIns="91414" bIns="45706"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14">
                <a:buNone/>
                <a:defRPr/>
              </a:pPr>
              <a:r>
                <a:rPr lang="en-US" sz="2000" dirty="0">
                  <a:ea typeface="Segoe UI" panose="020B0502040204020203" pitchFamily="34" charset="0"/>
                  <a:cs typeface="Segoe UI" panose="020B0502040204020203" pitchFamily="34" charset="0"/>
                </a:rPr>
                <a:t>Cloud</a:t>
              </a:r>
              <a:endParaRPr lang="en-US" sz="2400" dirty="0">
                <a:ea typeface="Segoe UI" panose="020B0502040204020203" pitchFamily="34" charset="0"/>
                <a:cs typeface="Segoe UI" panose="020B0502040204020203" pitchFamily="34" charset="0"/>
              </a:endParaRPr>
            </a:p>
            <a:p>
              <a:pPr marL="0" indent="0" defTabSz="896214">
                <a:lnSpc>
                  <a:spcPct val="100000"/>
                </a:lnSpc>
                <a:spcBef>
                  <a:spcPts val="0"/>
                </a:spcBef>
                <a:buNone/>
                <a:defRPr/>
              </a:pPr>
              <a:r>
                <a:rPr lang="en-IN" sz="1600" dirty="0" err="1">
                  <a:cs typeface="Segoe UI Semilight" panose="020B0402040204020203" pitchFamily="34" charset="0"/>
                </a:rPr>
                <a:t>Disponibilidade</a:t>
              </a:r>
              <a:r>
                <a:rPr lang="en-IN" sz="1600" dirty="0">
                  <a:cs typeface="Segoe UI Semilight" panose="020B0402040204020203" pitchFamily="34" charset="0"/>
                </a:rPr>
                <a:t> global, </a:t>
              </a:r>
              <a:r>
                <a:rPr lang="en-IN" sz="1600" dirty="0" err="1">
                  <a:cs typeface="Segoe UI Semilight" panose="020B0402040204020203" pitchFamily="34" charset="0"/>
                </a:rPr>
                <a:t>recursos</a:t>
              </a:r>
              <a:r>
                <a:rPr lang="en-IN" sz="1600" dirty="0">
                  <a:cs typeface="Segoe UI Semilight" panose="020B0402040204020203" pitchFamily="34" charset="0"/>
                </a:rPr>
                <a:t> </a:t>
              </a:r>
              <a:r>
                <a:rPr lang="en-IN" sz="1600" dirty="0" err="1">
                  <a:cs typeface="Segoe UI Semilight" panose="020B0402040204020203" pitchFamily="34" charset="0"/>
                </a:rPr>
                <a:t>ilimitados</a:t>
              </a:r>
              <a:r>
                <a:rPr lang="en-IN" sz="1600" dirty="0">
                  <a:cs typeface="Segoe UI Semilight" panose="020B0402040204020203" pitchFamily="34" charset="0"/>
                </a:rPr>
                <a:t>, SLA</a:t>
              </a:r>
            </a:p>
          </p:txBody>
        </p:sp>
      </p:grpSp>
      <p:sp>
        <p:nvSpPr>
          <p:cNvPr id="60" name="Título 59">
            <a:extLst>
              <a:ext uri="{FF2B5EF4-FFF2-40B4-BE49-F238E27FC236}">
                <a16:creationId xmlns:a16="http://schemas.microsoft.com/office/drawing/2014/main" id="{2628B989-D809-494D-8BA8-3982CBED4515}"/>
              </a:ext>
            </a:extLst>
          </p:cNvPr>
          <p:cNvSpPr>
            <a:spLocks noGrp="1"/>
          </p:cNvSpPr>
          <p:nvPr>
            <p:ph type="title"/>
          </p:nvPr>
        </p:nvSpPr>
        <p:spPr>
          <a:xfrm>
            <a:off x="588263" y="457200"/>
            <a:ext cx="5120649" cy="553998"/>
          </a:xfrm>
        </p:spPr>
        <p:txBody>
          <a:bodyPr/>
          <a:lstStyle/>
          <a:p>
            <a:r>
              <a:rPr lang="pt-BR" dirty="0"/>
              <a:t>Tendências de inovação</a:t>
            </a:r>
            <a:endParaRPr lang="en-US" dirty="0"/>
          </a:p>
        </p:txBody>
      </p:sp>
    </p:spTree>
    <p:extLst>
      <p:ext uri="{BB962C8B-B14F-4D97-AF65-F5344CB8AC3E}">
        <p14:creationId xmlns:p14="http://schemas.microsoft.com/office/powerpoint/2010/main" val="2920315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Effect transition="in" filter="fade">
                                      <p:cBhvr>
                                        <p:cTn id="13" dur="250"/>
                                        <p:tgtEl>
                                          <p:spTgt spid="6"/>
                                        </p:tgtEl>
                                      </p:cBhvr>
                                    </p:animEffect>
                                  </p:childTnLst>
                                </p:cTn>
                              </p:par>
                            </p:childTnLst>
                          </p:cTn>
                        </p:par>
                        <p:par>
                          <p:cTn id="14" fill="hold">
                            <p:stCondLst>
                              <p:cond delay="750"/>
                            </p:stCondLst>
                            <p:childTnLst>
                              <p:par>
                                <p:cTn id="15" presetID="53" presetClass="entr" presetSubtype="16"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250" fill="hold"/>
                                        <p:tgtEl>
                                          <p:spTgt spid="4"/>
                                        </p:tgtEl>
                                        <p:attrNameLst>
                                          <p:attrName>ppt_w</p:attrName>
                                        </p:attrNameLst>
                                      </p:cBhvr>
                                      <p:tavLst>
                                        <p:tav tm="0">
                                          <p:val>
                                            <p:fltVal val="0"/>
                                          </p:val>
                                        </p:tav>
                                        <p:tav tm="100000">
                                          <p:val>
                                            <p:strVal val="#ppt_w"/>
                                          </p:val>
                                        </p:tav>
                                      </p:tavLst>
                                    </p:anim>
                                    <p:anim calcmode="lin" valueType="num">
                                      <p:cBhvr>
                                        <p:cTn id="18" dur="250" fill="hold"/>
                                        <p:tgtEl>
                                          <p:spTgt spid="4"/>
                                        </p:tgtEl>
                                        <p:attrNameLst>
                                          <p:attrName>ppt_h</p:attrName>
                                        </p:attrNameLst>
                                      </p:cBhvr>
                                      <p:tavLst>
                                        <p:tav tm="0">
                                          <p:val>
                                            <p:fltVal val="0"/>
                                          </p:val>
                                        </p:tav>
                                        <p:tav tm="100000">
                                          <p:val>
                                            <p:strVal val="#ppt_h"/>
                                          </p:val>
                                        </p:tav>
                                      </p:tavLst>
                                    </p:anim>
                                    <p:animEffect transition="in" filter="fade">
                                      <p:cBhvr>
                                        <p:cTn id="19" dur="250"/>
                                        <p:tgtEl>
                                          <p:spTgt spid="4"/>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250" fill="hold"/>
                                        <p:tgtEl>
                                          <p:spTgt spid="5"/>
                                        </p:tgtEl>
                                        <p:attrNameLst>
                                          <p:attrName>ppt_w</p:attrName>
                                        </p:attrNameLst>
                                      </p:cBhvr>
                                      <p:tavLst>
                                        <p:tav tm="0">
                                          <p:val>
                                            <p:fltVal val="0"/>
                                          </p:val>
                                        </p:tav>
                                        <p:tav tm="100000">
                                          <p:val>
                                            <p:strVal val="#ppt_w"/>
                                          </p:val>
                                        </p:tav>
                                      </p:tavLst>
                                    </p:anim>
                                    <p:anim calcmode="lin" valueType="num">
                                      <p:cBhvr>
                                        <p:cTn id="24" dur="250" fill="hold"/>
                                        <p:tgtEl>
                                          <p:spTgt spid="5"/>
                                        </p:tgtEl>
                                        <p:attrNameLst>
                                          <p:attrName>ppt_h</p:attrName>
                                        </p:attrNameLst>
                                      </p:cBhvr>
                                      <p:tavLst>
                                        <p:tav tm="0">
                                          <p:val>
                                            <p:fltVal val="0"/>
                                          </p:val>
                                        </p:tav>
                                        <p:tav tm="100000">
                                          <p:val>
                                            <p:strVal val="#ppt_h"/>
                                          </p:val>
                                        </p:tav>
                                      </p:tavLst>
                                    </p:anim>
                                    <p:animEffect transition="in" filter="fade">
                                      <p:cBhvr>
                                        <p:cTn id="25" dur="250"/>
                                        <p:tgtEl>
                                          <p:spTgt spid="5"/>
                                        </p:tgtEl>
                                      </p:cBhvr>
                                    </p:animEffect>
                                  </p:childTnLst>
                                </p:cTn>
                              </p:par>
                            </p:childTnLst>
                          </p:cTn>
                        </p:par>
                        <p:par>
                          <p:cTn id="26" fill="hold">
                            <p:stCondLst>
                              <p:cond delay="1250"/>
                            </p:stCondLst>
                            <p:childTnLst>
                              <p:par>
                                <p:cTn id="27" presetID="53" presetClass="entr" presetSubtype="16"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250" fill="hold"/>
                                        <p:tgtEl>
                                          <p:spTgt spid="3"/>
                                        </p:tgtEl>
                                        <p:attrNameLst>
                                          <p:attrName>ppt_w</p:attrName>
                                        </p:attrNameLst>
                                      </p:cBhvr>
                                      <p:tavLst>
                                        <p:tav tm="0">
                                          <p:val>
                                            <p:fltVal val="0"/>
                                          </p:val>
                                        </p:tav>
                                        <p:tav tm="100000">
                                          <p:val>
                                            <p:strVal val="#ppt_w"/>
                                          </p:val>
                                        </p:tav>
                                      </p:tavLst>
                                    </p:anim>
                                    <p:anim calcmode="lin" valueType="num">
                                      <p:cBhvr>
                                        <p:cTn id="30" dur="250" fill="hold"/>
                                        <p:tgtEl>
                                          <p:spTgt spid="3"/>
                                        </p:tgtEl>
                                        <p:attrNameLst>
                                          <p:attrName>ppt_h</p:attrName>
                                        </p:attrNameLst>
                                      </p:cBhvr>
                                      <p:tavLst>
                                        <p:tav tm="0">
                                          <p:val>
                                            <p:fltVal val="0"/>
                                          </p:val>
                                        </p:tav>
                                        <p:tav tm="100000">
                                          <p:val>
                                            <p:strVal val="#ppt_h"/>
                                          </p:val>
                                        </p:tav>
                                      </p:tavLst>
                                    </p:anim>
                                    <p:animEffect transition="in" filter="fade">
                                      <p:cBhvr>
                                        <p:cTn id="3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F117A-6AB6-4168-AAC7-8AFA968F6838}"/>
              </a:ext>
            </a:extLst>
          </p:cNvPr>
          <p:cNvSpPr>
            <a:spLocks noGrp="1"/>
          </p:cNvSpPr>
          <p:nvPr>
            <p:ph type="title"/>
          </p:nvPr>
        </p:nvSpPr>
        <p:spPr>
          <a:xfrm>
            <a:off x="588263" y="240383"/>
            <a:ext cx="11018520" cy="553998"/>
          </a:xfrm>
        </p:spPr>
        <p:txBody>
          <a:bodyPr/>
          <a:lstStyle/>
          <a:p>
            <a:r>
              <a:rPr lang="pt-BR" dirty="0"/>
              <a:t>Referências e links importantes</a:t>
            </a:r>
            <a:endParaRPr lang="en-US" dirty="0"/>
          </a:p>
        </p:txBody>
      </p:sp>
      <p:sp>
        <p:nvSpPr>
          <p:cNvPr id="3" name="Espaço Reservado para Conteúdo 2">
            <a:extLst>
              <a:ext uri="{FF2B5EF4-FFF2-40B4-BE49-F238E27FC236}">
                <a16:creationId xmlns:a16="http://schemas.microsoft.com/office/drawing/2014/main" id="{C30CEA86-5D62-42D6-B8B2-9E62CF63C14A}"/>
              </a:ext>
            </a:extLst>
          </p:cNvPr>
          <p:cNvSpPr>
            <a:spLocks noGrp="1"/>
          </p:cNvSpPr>
          <p:nvPr>
            <p:ph sz="quarter" idx="10"/>
          </p:nvPr>
        </p:nvSpPr>
        <p:spPr>
          <a:xfrm>
            <a:off x="588263" y="973185"/>
            <a:ext cx="11273503" cy="6297108"/>
          </a:xfrm>
        </p:spPr>
        <p:txBody>
          <a:bodyPr/>
          <a:lstStyle/>
          <a:p>
            <a:r>
              <a:rPr lang="en-US" sz="2400" dirty="0"/>
              <a:t>Microsoft Azure IoT Reference Architecture</a:t>
            </a:r>
          </a:p>
          <a:p>
            <a:pPr lvl="1"/>
            <a:r>
              <a:rPr lang="en-US" sz="1800" dirty="0">
                <a:hlinkClick r:id="rId2"/>
              </a:rPr>
              <a:t>https://download.microsoft.com/download/A/4/D/A4DAD253-BC21-41D3-B9D9-87D2AE6F0719/Microsoft_Azure_IoT_Reference_Architecture.pdf</a:t>
            </a:r>
            <a:r>
              <a:rPr lang="en-US" sz="1800" dirty="0"/>
              <a:t>   </a:t>
            </a:r>
          </a:p>
          <a:p>
            <a:pPr lvl="1"/>
            <a:r>
              <a:rPr lang="en-US" sz="1800" dirty="0">
                <a:hlinkClick r:id="rId3"/>
              </a:rPr>
              <a:t>https://docs.microsoft.com/en-us/azure/architecture/reference-architectures/iot</a:t>
            </a:r>
            <a:endParaRPr lang="en-US" sz="1800" dirty="0"/>
          </a:p>
          <a:p>
            <a:pPr lvl="1"/>
            <a:endParaRPr lang="en-US" sz="1800" dirty="0"/>
          </a:p>
          <a:p>
            <a:r>
              <a:rPr lang="en-US" sz="2400" dirty="0" err="1"/>
              <a:t>Sonoff</a:t>
            </a:r>
            <a:r>
              <a:rPr lang="en-US" sz="2400" dirty="0"/>
              <a:t> Tech</a:t>
            </a:r>
          </a:p>
          <a:p>
            <a:pPr lvl="1"/>
            <a:r>
              <a:rPr lang="en-US" sz="1800" dirty="0">
                <a:hlinkClick r:id="rId4"/>
              </a:rPr>
              <a:t>SONOFF Official Homepage| Smart Home automation SONOFF Official</a:t>
            </a:r>
            <a:endParaRPr lang="en-US" sz="1800" dirty="0"/>
          </a:p>
          <a:p>
            <a:pPr lvl="1"/>
            <a:endParaRPr lang="en-US" sz="1800" dirty="0"/>
          </a:p>
          <a:p>
            <a:r>
              <a:rPr lang="en-US" sz="2400" dirty="0" err="1"/>
              <a:t>Conectores</a:t>
            </a:r>
            <a:r>
              <a:rPr lang="en-US" sz="2400" dirty="0"/>
              <a:t> </a:t>
            </a:r>
            <a:r>
              <a:rPr lang="en-US" sz="2400" dirty="0" err="1"/>
              <a:t>customizados</a:t>
            </a:r>
            <a:r>
              <a:rPr lang="en-US" sz="2400" dirty="0"/>
              <a:t> para a Power Platform</a:t>
            </a:r>
          </a:p>
          <a:p>
            <a:pPr marL="228600" lvl="1" indent="0">
              <a:buNone/>
            </a:pPr>
            <a:r>
              <a:rPr lang="en-US" sz="1800" dirty="0">
                <a:hlinkClick r:id="rId5"/>
              </a:rPr>
              <a:t>Links to content about custom connectors for canvas apps - Power Apps | Microsoft Docs</a:t>
            </a:r>
            <a:endParaRPr lang="en-US" sz="1800" dirty="0"/>
          </a:p>
          <a:p>
            <a:pPr marL="228600" lvl="1" indent="0">
              <a:buNone/>
            </a:pPr>
            <a:endParaRPr lang="en-US" sz="1800" dirty="0"/>
          </a:p>
          <a:p>
            <a:pPr marL="228600" lvl="1"/>
            <a:r>
              <a:rPr lang="en-US" sz="2400" dirty="0" err="1">
                <a:cs typeface="Segoe UI" panose="020B0502040204020203" pitchFamily="34" charset="0"/>
              </a:rPr>
              <a:t>Sonoff</a:t>
            </a:r>
            <a:r>
              <a:rPr lang="en-US" sz="2400" dirty="0">
                <a:cs typeface="Segoe UI" panose="020B0502040204020203" pitchFamily="34" charset="0"/>
              </a:rPr>
              <a:t> Library</a:t>
            </a:r>
          </a:p>
          <a:p>
            <a:pPr marL="228600" lvl="1" indent="0">
              <a:buNone/>
            </a:pPr>
            <a:r>
              <a:rPr lang="en-US" sz="1800" dirty="0">
                <a:solidFill>
                  <a:schemeClr val="accent4"/>
                </a:solidFill>
                <a:hlinkClick r:id="rId6">
                  <a:extLst>
                    <a:ext uri="{A12FA001-AC4F-418D-AE19-62706E023703}">
                      <ahyp:hlinkClr xmlns:ahyp="http://schemas.microsoft.com/office/drawing/2018/hyperlinkcolor" val="tx"/>
                    </a:ext>
                  </a:extLst>
                </a:hlinkClick>
              </a:rPr>
              <a:t>skydiver/</a:t>
            </a:r>
            <a:r>
              <a:rPr lang="en-US" sz="1800" dirty="0" err="1">
                <a:solidFill>
                  <a:schemeClr val="accent4"/>
                </a:solidFill>
                <a:hlinkClick r:id="rId6">
                  <a:extLst>
                    <a:ext uri="{A12FA001-AC4F-418D-AE19-62706E023703}">
                      <ahyp:hlinkClr xmlns:ahyp="http://schemas.microsoft.com/office/drawing/2018/hyperlinkcolor" val="tx"/>
                    </a:ext>
                  </a:extLst>
                </a:hlinkClick>
              </a:rPr>
              <a:t>ewelink-api</a:t>
            </a:r>
            <a:r>
              <a:rPr lang="en-US" sz="1800" dirty="0">
                <a:solidFill>
                  <a:schemeClr val="accent4"/>
                </a:solidFill>
                <a:hlinkClick r:id="rId6">
                  <a:extLst>
                    <a:ext uri="{A12FA001-AC4F-418D-AE19-62706E023703}">
                      <ahyp:hlinkClr xmlns:ahyp="http://schemas.microsoft.com/office/drawing/2018/hyperlinkcolor" val="tx"/>
                    </a:ext>
                  </a:extLst>
                </a:hlinkClick>
              </a:rPr>
              <a:t>: </a:t>
            </a:r>
            <a:r>
              <a:rPr lang="en-US" sz="1800" dirty="0" err="1">
                <a:solidFill>
                  <a:schemeClr val="accent4"/>
                </a:solidFill>
                <a:hlinkClick r:id="rId6">
                  <a:extLst>
                    <a:ext uri="{A12FA001-AC4F-418D-AE19-62706E023703}">
                      <ahyp:hlinkClr xmlns:ahyp="http://schemas.microsoft.com/office/drawing/2018/hyperlinkcolor" val="tx"/>
                    </a:ext>
                  </a:extLst>
                </a:hlinkClick>
              </a:rPr>
              <a:t>eWeLink</a:t>
            </a:r>
            <a:r>
              <a:rPr lang="en-US" sz="1800" dirty="0">
                <a:solidFill>
                  <a:schemeClr val="accent4"/>
                </a:solidFill>
                <a:hlinkClick r:id="rId6">
                  <a:extLst>
                    <a:ext uri="{A12FA001-AC4F-418D-AE19-62706E023703}">
                      <ahyp:hlinkClr xmlns:ahyp="http://schemas.microsoft.com/office/drawing/2018/hyperlinkcolor" val="tx"/>
                    </a:ext>
                  </a:extLst>
                </a:hlinkClick>
              </a:rPr>
              <a:t> API for JavaScript (github.com)</a:t>
            </a:r>
            <a:endParaRPr lang="en-US" sz="1800" dirty="0">
              <a:solidFill>
                <a:schemeClr val="accent4"/>
              </a:solidFill>
            </a:endParaRPr>
          </a:p>
          <a:p>
            <a:pPr marL="228600" lvl="1" indent="0">
              <a:buNone/>
            </a:pPr>
            <a:endParaRPr lang="en-US" sz="1800" dirty="0">
              <a:solidFill>
                <a:schemeClr val="accent4"/>
              </a:solidFill>
            </a:endParaRPr>
          </a:p>
          <a:p>
            <a:pPr marL="228600" lvl="1"/>
            <a:r>
              <a:rPr lang="en-US" sz="2400" dirty="0" err="1">
                <a:cs typeface="Segoe UI" panose="020B0502040204020203" pitchFamily="34" charset="0"/>
              </a:rPr>
              <a:t>Primeiros</a:t>
            </a:r>
            <a:r>
              <a:rPr lang="en-US" sz="2400" dirty="0">
                <a:cs typeface="Segoe UI" panose="020B0502040204020203" pitchFamily="34" charset="0"/>
              </a:rPr>
              <a:t> </a:t>
            </a:r>
            <a:r>
              <a:rPr lang="en-US" sz="2400" dirty="0" err="1">
                <a:cs typeface="Segoe UI" panose="020B0502040204020203" pitchFamily="34" charset="0"/>
              </a:rPr>
              <a:t>passos</a:t>
            </a:r>
            <a:r>
              <a:rPr lang="en-US" sz="2400" dirty="0">
                <a:cs typeface="Segoe UI" panose="020B0502040204020203" pitchFamily="34" charset="0"/>
              </a:rPr>
              <a:t> com Azure Functions</a:t>
            </a:r>
          </a:p>
          <a:p>
            <a:pPr marL="228600" lvl="1" indent="0">
              <a:buNone/>
            </a:pPr>
            <a:r>
              <a:rPr lang="en-US" sz="1800" dirty="0">
                <a:solidFill>
                  <a:schemeClr val="accent4"/>
                </a:solidFill>
                <a:hlinkClick r:id="rId7">
                  <a:extLst>
                    <a:ext uri="{A12FA001-AC4F-418D-AE19-62706E023703}">
                      <ahyp:hlinkClr xmlns:ahyp="http://schemas.microsoft.com/office/drawing/2018/hyperlinkcolor" val="tx"/>
                    </a:ext>
                  </a:extLst>
                </a:hlinkClick>
              </a:rPr>
              <a:t>Getting started with Azure Functions | Microsoft Docs</a:t>
            </a:r>
            <a:endParaRPr lang="en-US" sz="1800" dirty="0">
              <a:solidFill>
                <a:schemeClr val="accent4"/>
              </a:solidFill>
            </a:endParaRPr>
          </a:p>
          <a:p>
            <a:pPr marL="228600" lvl="1" indent="0">
              <a:buNone/>
            </a:pPr>
            <a:endParaRPr lang="en-US" dirty="0"/>
          </a:p>
        </p:txBody>
      </p:sp>
    </p:spTree>
    <p:extLst>
      <p:ext uri="{BB962C8B-B14F-4D97-AF65-F5344CB8AC3E}">
        <p14:creationId xmlns:p14="http://schemas.microsoft.com/office/powerpoint/2010/main" val="1458989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192305" cy="5318379"/>
          </a:xfrm>
        </p:spPr>
        <p:txBody>
          <a:bodyPr/>
          <a:lstStyle/>
          <a:p>
            <a:r>
              <a:rPr lang="pt-BR" sz="3200" dirty="0"/>
              <a:t>Relembrando IOT</a:t>
            </a:r>
          </a:p>
          <a:p>
            <a:endParaRPr lang="pt-BR" sz="2000" dirty="0"/>
          </a:p>
          <a:p>
            <a:r>
              <a:rPr lang="pt-BR" sz="3200" dirty="0"/>
              <a:t>Relembrando Power Platform</a:t>
            </a:r>
          </a:p>
          <a:p>
            <a:endParaRPr lang="pt-BR" sz="2000" dirty="0"/>
          </a:p>
          <a:p>
            <a:r>
              <a:rPr lang="pt-BR" sz="3200" dirty="0"/>
              <a:t>Um cenário de notificação CLOUD-TO-DEVICE</a:t>
            </a:r>
          </a:p>
          <a:p>
            <a:endParaRPr lang="pt-BR" sz="2000" dirty="0"/>
          </a:p>
          <a:p>
            <a:r>
              <a:rPr lang="pt-BR" sz="3200" dirty="0"/>
              <a:t>Considerações</a:t>
            </a:r>
          </a:p>
          <a:p>
            <a:endParaRPr lang="pt-BR" sz="2000" dirty="0"/>
          </a:p>
          <a:p>
            <a:r>
              <a:rPr lang="pt-BR" sz="3200" b="1"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20033226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F7B746-FE61-4DB7-88E5-946760E03EAD}"/>
              </a:ext>
            </a:extLst>
          </p:cNvPr>
          <p:cNvSpPr>
            <a:spLocks noGrp="1"/>
          </p:cNvSpPr>
          <p:nvPr>
            <p:ph sz="quarter" idx="4294967295"/>
          </p:nvPr>
        </p:nvSpPr>
        <p:spPr>
          <a:xfrm>
            <a:off x="727587" y="3406877"/>
            <a:ext cx="3048000" cy="430213"/>
          </a:xfrm>
        </p:spPr>
        <p:txBody>
          <a:bodyPr/>
          <a:lstStyle/>
          <a:p>
            <a:pPr marL="0" indent="0">
              <a:buNone/>
            </a:pPr>
            <a:r>
              <a:rPr lang="en-US" sz="2800" dirty="0" err="1"/>
              <a:t>Obrigado</a:t>
            </a:r>
            <a:r>
              <a:rPr lang="en-US" sz="2800" dirty="0"/>
              <a:t>!</a:t>
            </a:r>
          </a:p>
        </p:txBody>
      </p:sp>
    </p:spTree>
    <p:extLst>
      <p:ext uri="{BB962C8B-B14F-4D97-AF65-F5344CB8AC3E}">
        <p14:creationId xmlns:p14="http://schemas.microsoft.com/office/powerpoint/2010/main" val="34027265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F9A3D05-64FE-4C3B-B250-D7B0C8FDAB01}"/>
              </a:ext>
            </a:extLst>
          </p:cNvPr>
          <p:cNvPicPr>
            <a:picLocks noChangeAspect="1"/>
          </p:cNvPicPr>
          <p:nvPr/>
        </p:nvPicPr>
        <p:blipFill>
          <a:blip r:embed="rId2"/>
          <a:stretch>
            <a:fillRect/>
          </a:stretch>
        </p:blipFill>
        <p:spPr>
          <a:xfrm>
            <a:off x="0" y="490838"/>
            <a:ext cx="12192000" cy="5876324"/>
          </a:xfrm>
          <a:prstGeom prst="rect">
            <a:avLst/>
          </a:prstGeom>
        </p:spPr>
      </p:pic>
      <p:pic>
        <p:nvPicPr>
          <p:cNvPr id="7" name="Imagem 6">
            <a:extLst>
              <a:ext uri="{FF2B5EF4-FFF2-40B4-BE49-F238E27FC236}">
                <a16:creationId xmlns:a16="http://schemas.microsoft.com/office/drawing/2014/main" id="{926478F5-BA70-4F12-9A54-31423A8B149D}"/>
              </a:ext>
            </a:extLst>
          </p:cNvPr>
          <p:cNvPicPr>
            <a:picLocks noChangeAspect="1"/>
          </p:cNvPicPr>
          <p:nvPr/>
        </p:nvPicPr>
        <p:blipFill>
          <a:blip r:embed="rId3"/>
          <a:stretch>
            <a:fillRect/>
          </a:stretch>
        </p:blipFill>
        <p:spPr>
          <a:xfrm>
            <a:off x="7458892" y="4471868"/>
            <a:ext cx="4565715" cy="2242807"/>
          </a:xfrm>
          <a:prstGeom prst="rect">
            <a:avLst/>
          </a:prstGeom>
        </p:spPr>
      </p:pic>
      <p:pic>
        <p:nvPicPr>
          <p:cNvPr id="9" name="Imagem 8">
            <a:extLst>
              <a:ext uri="{FF2B5EF4-FFF2-40B4-BE49-F238E27FC236}">
                <a16:creationId xmlns:a16="http://schemas.microsoft.com/office/drawing/2014/main" id="{EBCFDD71-BFD9-4824-8E70-44C8B10EFBA7}"/>
              </a:ext>
            </a:extLst>
          </p:cNvPr>
          <p:cNvPicPr>
            <a:picLocks noChangeAspect="1"/>
          </p:cNvPicPr>
          <p:nvPr/>
        </p:nvPicPr>
        <p:blipFill>
          <a:blip r:embed="rId4"/>
          <a:stretch>
            <a:fillRect/>
          </a:stretch>
        </p:blipFill>
        <p:spPr>
          <a:xfrm>
            <a:off x="311085" y="3572405"/>
            <a:ext cx="5038041" cy="2616616"/>
          </a:xfrm>
          <a:prstGeom prst="rect">
            <a:avLst/>
          </a:prstGeom>
        </p:spPr>
      </p:pic>
      <p:pic>
        <p:nvPicPr>
          <p:cNvPr id="11" name="Imagem 10">
            <a:extLst>
              <a:ext uri="{FF2B5EF4-FFF2-40B4-BE49-F238E27FC236}">
                <a16:creationId xmlns:a16="http://schemas.microsoft.com/office/drawing/2014/main" id="{9624618C-505E-400E-82C2-08EF8B5FECC0}"/>
              </a:ext>
            </a:extLst>
          </p:cNvPr>
          <p:cNvPicPr>
            <a:picLocks noChangeAspect="1"/>
          </p:cNvPicPr>
          <p:nvPr/>
        </p:nvPicPr>
        <p:blipFill>
          <a:blip r:embed="rId5"/>
          <a:stretch>
            <a:fillRect/>
          </a:stretch>
        </p:blipFill>
        <p:spPr>
          <a:xfrm>
            <a:off x="5660211" y="1264728"/>
            <a:ext cx="6095999" cy="2859627"/>
          </a:xfrm>
          <a:prstGeom prst="rect">
            <a:avLst/>
          </a:prstGeom>
        </p:spPr>
      </p:pic>
    </p:spTree>
    <p:extLst>
      <p:ext uri="{BB962C8B-B14F-4D97-AF65-F5344CB8AC3E}">
        <p14:creationId xmlns:p14="http://schemas.microsoft.com/office/powerpoint/2010/main" val="572062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7A9ABF-87E4-412E-B945-F1AF0F740148}"/>
              </a:ext>
            </a:extLst>
          </p:cNvPr>
          <p:cNvSpPr>
            <a:spLocks noGrp="1"/>
          </p:cNvSpPr>
          <p:nvPr>
            <p:ph type="title"/>
          </p:nvPr>
        </p:nvSpPr>
        <p:spPr/>
        <p:txBody>
          <a:bodyPr/>
          <a:lstStyle/>
          <a:p>
            <a:r>
              <a:rPr lang="pt-BR" dirty="0"/>
              <a:t>Um projeto de IOT pode ser complexo</a:t>
            </a:r>
            <a:endParaRPr lang="en-US" dirty="0"/>
          </a:p>
        </p:txBody>
      </p:sp>
      <p:pic>
        <p:nvPicPr>
          <p:cNvPr id="4" name="Imagem 3">
            <a:extLst>
              <a:ext uri="{FF2B5EF4-FFF2-40B4-BE49-F238E27FC236}">
                <a16:creationId xmlns:a16="http://schemas.microsoft.com/office/drawing/2014/main" id="{000D84DC-4E59-4023-8688-8B2B55EDE1F9}"/>
              </a:ext>
            </a:extLst>
          </p:cNvPr>
          <p:cNvPicPr>
            <a:picLocks noChangeAspect="1"/>
          </p:cNvPicPr>
          <p:nvPr/>
        </p:nvPicPr>
        <p:blipFill>
          <a:blip r:embed="rId2"/>
          <a:stretch>
            <a:fillRect/>
          </a:stretch>
        </p:blipFill>
        <p:spPr>
          <a:xfrm>
            <a:off x="1352550" y="2457450"/>
            <a:ext cx="9486900" cy="1943100"/>
          </a:xfrm>
          <a:prstGeom prst="rect">
            <a:avLst/>
          </a:prstGeom>
        </p:spPr>
      </p:pic>
    </p:spTree>
    <p:extLst>
      <p:ext uri="{BB962C8B-B14F-4D97-AF65-F5344CB8AC3E}">
        <p14:creationId xmlns:p14="http://schemas.microsoft.com/office/powerpoint/2010/main" val="5083631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7A9ABF-87E4-412E-B945-F1AF0F740148}"/>
              </a:ext>
            </a:extLst>
          </p:cNvPr>
          <p:cNvSpPr>
            <a:spLocks noGrp="1"/>
          </p:cNvSpPr>
          <p:nvPr>
            <p:ph type="title"/>
          </p:nvPr>
        </p:nvSpPr>
        <p:spPr/>
        <p:txBody>
          <a:bodyPr/>
          <a:lstStyle/>
          <a:p>
            <a:r>
              <a:rPr lang="pt-BR" dirty="0"/>
              <a:t>Um projeto de IOT pode ser complexo</a:t>
            </a:r>
            <a:endParaRPr lang="en-US" dirty="0"/>
          </a:p>
        </p:txBody>
      </p:sp>
      <p:pic>
        <p:nvPicPr>
          <p:cNvPr id="3" name="Imagem 2">
            <a:extLst>
              <a:ext uri="{FF2B5EF4-FFF2-40B4-BE49-F238E27FC236}">
                <a16:creationId xmlns:a16="http://schemas.microsoft.com/office/drawing/2014/main" id="{25E9A9B8-6F6C-4069-9158-64E6E18AB608}"/>
              </a:ext>
            </a:extLst>
          </p:cNvPr>
          <p:cNvPicPr>
            <a:picLocks noChangeAspect="1"/>
          </p:cNvPicPr>
          <p:nvPr/>
        </p:nvPicPr>
        <p:blipFill>
          <a:blip r:embed="rId2"/>
          <a:stretch>
            <a:fillRect/>
          </a:stretch>
        </p:blipFill>
        <p:spPr>
          <a:xfrm>
            <a:off x="953589" y="1138038"/>
            <a:ext cx="10268942" cy="5618266"/>
          </a:xfrm>
          <a:prstGeom prst="rect">
            <a:avLst/>
          </a:prstGeom>
        </p:spPr>
      </p:pic>
    </p:spTree>
    <p:extLst>
      <p:ext uri="{BB962C8B-B14F-4D97-AF65-F5344CB8AC3E}">
        <p14:creationId xmlns:p14="http://schemas.microsoft.com/office/powerpoint/2010/main" val="40915996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7A9ABF-87E4-412E-B945-F1AF0F740148}"/>
              </a:ext>
            </a:extLst>
          </p:cNvPr>
          <p:cNvSpPr>
            <a:spLocks noGrp="1"/>
          </p:cNvSpPr>
          <p:nvPr>
            <p:ph type="title"/>
          </p:nvPr>
        </p:nvSpPr>
        <p:spPr/>
        <p:txBody>
          <a:bodyPr/>
          <a:lstStyle/>
          <a:p>
            <a:r>
              <a:rPr lang="pt-BR" dirty="0"/>
              <a:t>Um projeto de IOT pode ser complexo</a:t>
            </a:r>
            <a:endParaRPr lang="en-US" dirty="0"/>
          </a:p>
        </p:txBody>
      </p:sp>
      <p:pic>
        <p:nvPicPr>
          <p:cNvPr id="5" name="Imagem 4">
            <a:extLst>
              <a:ext uri="{FF2B5EF4-FFF2-40B4-BE49-F238E27FC236}">
                <a16:creationId xmlns:a16="http://schemas.microsoft.com/office/drawing/2014/main" id="{9636FCD5-E0DB-41D9-AF99-3194063CEEFA}"/>
              </a:ext>
            </a:extLst>
          </p:cNvPr>
          <p:cNvPicPr>
            <a:picLocks noChangeAspect="1"/>
          </p:cNvPicPr>
          <p:nvPr/>
        </p:nvPicPr>
        <p:blipFill>
          <a:blip r:embed="rId2"/>
          <a:stretch>
            <a:fillRect/>
          </a:stretch>
        </p:blipFill>
        <p:spPr>
          <a:xfrm>
            <a:off x="908648" y="1011198"/>
            <a:ext cx="10374703" cy="5699002"/>
          </a:xfrm>
          <a:prstGeom prst="rect">
            <a:avLst/>
          </a:prstGeom>
        </p:spPr>
      </p:pic>
    </p:spTree>
    <p:extLst>
      <p:ext uri="{BB962C8B-B14F-4D97-AF65-F5344CB8AC3E}">
        <p14:creationId xmlns:p14="http://schemas.microsoft.com/office/powerpoint/2010/main" val="17189879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AC265FC-9EFF-45A3-B18E-32FBF861F599}"/>
              </a:ext>
            </a:extLst>
          </p:cNvPr>
          <p:cNvPicPr>
            <a:picLocks noChangeAspect="1"/>
          </p:cNvPicPr>
          <p:nvPr/>
        </p:nvPicPr>
        <p:blipFill>
          <a:blip r:embed="rId2"/>
          <a:stretch>
            <a:fillRect/>
          </a:stretch>
        </p:blipFill>
        <p:spPr>
          <a:xfrm>
            <a:off x="1097524" y="339716"/>
            <a:ext cx="9996951" cy="6178567"/>
          </a:xfrm>
          <a:prstGeom prst="rect">
            <a:avLst/>
          </a:prstGeom>
        </p:spPr>
      </p:pic>
      <p:sp>
        <p:nvSpPr>
          <p:cNvPr id="8" name="Balão de Fala: Retângulo com Cantos Arredondados 7">
            <a:extLst>
              <a:ext uri="{FF2B5EF4-FFF2-40B4-BE49-F238E27FC236}">
                <a16:creationId xmlns:a16="http://schemas.microsoft.com/office/drawing/2014/main" id="{272EC165-8A9F-4E92-A340-4FBE46C821CE}"/>
              </a:ext>
            </a:extLst>
          </p:cNvPr>
          <p:cNvSpPr/>
          <p:nvPr/>
        </p:nvSpPr>
        <p:spPr bwMode="auto">
          <a:xfrm>
            <a:off x="10263344" y="1875933"/>
            <a:ext cx="1812391" cy="999242"/>
          </a:xfrm>
          <a:prstGeom prst="wedgeRoundRectCallout">
            <a:avLst>
              <a:gd name="adj1" fmla="val -46353"/>
              <a:gd name="adj2" fmla="val 9646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Business </a:t>
            </a:r>
            <a:r>
              <a:rPr lang="pt-BR" sz="2000" dirty="0" err="1">
                <a:gradFill>
                  <a:gsLst>
                    <a:gs pos="0">
                      <a:srgbClr val="FFFFFF"/>
                    </a:gs>
                    <a:gs pos="100000">
                      <a:srgbClr val="FFFFFF"/>
                    </a:gs>
                  </a:gsLst>
                  <a:lin ang="5400000" scaled="0"/>
                </a:gradFill>
                <a:ea typeface="Segoe UI" pitchFamily="34" charset="0"/>
                <a:cs typeface="Segoe UI" pitchFamily="34" charset="0"/>
              </a:rPr>
              <a:t>integration</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Balão de Fala: Retângulo com Cantos Arredondados 8">
            <a:extLst>
              <a:ext uri="{FF2B5EF4-FFF2-40B4-BE49-F238E27FC236}">
                <a16:creationId xmlns:a16="http://schemas.microsoft.com/office/drawing/2014/main" id="{7617FC85-065A-4EF4-AF87-BC4848710B18}"/>
              </a:ext>
            </a:extLst>
          </p:cNvPr>
          <p:cNvSpPr/>
          <p:nvPr/>
        </p:nvSpPr>
        <p:spPr bwMode="auto">
          <a:xfrm>
            <a:off x="10038671" y="4197108"/>
            <a:ext cx="1812391" cy="999242"/>
          </a:xfrm>
          <a:prstGeom prst="wedgeRoundRectCallout">
            <a:avLst>
              <a:gd name="adj1" fmla="val -100447"/>
              <a:gd name="adj2" fmla="val 24764"/>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pt-BR" sz="2000" dirty="0" err="1">
                <a:gradFill>
                  <a:gsLst>
                    <a:gs pos="0">
                      <a:srgbClr val="FFFFFF"/>
                    </a:gs>
                    <a:gs pos="100000">
                      <a:srgbClr val="FFFFFF"/>
                    </a:gs>
                  </a:gsLst>
                  <a:lin ang="5400000" scaled="0"/>
                </a:gradFill>
                <a:ea typeface="Segoe UI" pitchFamily="34" charset="0"/>
                <a:cs typeface="Segoe UI" pitchFamily="34" charset="0"/>
              </a:rPr>
              <a:t>Machine</a:t>
            </a:r>
            <a:r>
              <a:rPr lang="pt-BR" sz="2000" dirty="0">
                <a:gradFill>
                  <a:gsLst>
                    <a:gs pos="0">
                      <a:srgbClr val="FFFFFF"/>
                    </a:gs>
                    <a:gs pos="100000">
                      <a:srgbClr val="FFFFFF"/>
                    </a:gs>
                  </a:gsLst>
                  <a:lin ang="5400000" scaled="0"/>
                </a:gradFill>
                <a:ea typeface="Segoe UI" pitchFamily="34" charset="0"/>
                <a:cs typeface="Segoe UI" pitchFamily="34" charset="0"/>
              </a:rPr>
              <a:t> Learning</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Balão de Fala: Retângulo com Cantos Arredondados 9">
            <a:extLst>
              <a:ext uri="{FF2B5EF4-FFF2-40B4-BE49-F238E27FC236}">
                <a16:creationId xmlns:a16="http://schemas.microsoft.com/office/drawing/2014/main" id="{621E4D8D-E466-4269-9F6A-0D335B352382}"/>
              </a:ext>
            </a:extLst>
          </p:cNvPr>
          <p:cNvSpPr/>
          <p:nvPr/>
        </p:nvSpPr>
        <p:spPr bwMode="auto">
          <a:xfrm>
            <a:off x="3347211" y="5084799"/>
            <a:ext cx="1960080" cy="999242"/>
          </a:xfrm>
          <a:prstGeom prst="wedgeRoundRectCallout">
            <a:avLst>
              <a:gd name="adj1" fmla="val -81192"/>
              <a:gd name="adj2" fmla="val -3938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Device Provisioning </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Balão de Fala: Retângulo com Cantos Arredondados 10">
            <a:extLst>
              <a:ext uri="{FF2B5EF4-FFF2-40B4-BE49-F238E27FC236}">
                <a16:creationId xmlns:a16="http://schemas.microsoft.com/office/drawing/2014/main" id="{5D7130BB-E63D-4479-AF50-547C85BB4E0D}"/>
              </a:ext>
            </a:extLst>
          </p:cNvPr>
          <p:cNvSpPr/>
          <p:nvPr/>
        </p:nvSpPr>
        <p:spPr bwMode="auto">
          <a:xfrm>
            <a:off x="2943429" y="1773201"/>
            <a:ext cx="1960080" cy="999242"/>
          </a:xfrm>
          <a:prstGeom prst="wedgeRoundRectCallout">
            <a:avLst>
              <a:gd name="adj1" fmla="val -76383"/>
              <a:gd name="adj2" fmla="val 3419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IoT Edge</a:t>
            </a:r>
          </a:p>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Devices</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Balão de Fala: Retângulo com Cantos Arredondados 6">
            <a:extLst>
              <a:ext uri="{FF2B5EF4-FFF2-40B4-BE49-F238E27FC236}">
                <a16:creationId xmlns:a16="http://schemas.microsoft.com/office/drawing/2014/main" id="{52EFE61A-D7F5-4D3A-966B-C13838E9CCD2}"/>
              </a:ext>
            </a:extLst>
          </p:cNvPr>
          <p:cNvSpPr/>
          <p:nvPr/>
        </p:nvSpPr>
        <p:spPr bwMode="auto">
          <a:xfrm>
            <a:off x="9784012" y="215725"/>
            <a:ext cx="1960080" cy="999242"/>
          </a:xfrm>
          <a:prstGeom prst="wedgeRoundRectCallout">
            <a:avLst>
              <a:gd name="adj1" fmla="val -85713"/>
              <a:gd name="adj2" fmla="val 1328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Security </a:t>
            </a:r>
            <a:r>
              <a:rPr lang="pt-BR" sz="2000" dirty="0" err="1">
                <a:gradFill>
                  <a:gsLst>
                    <a:gs pos="0">
                      <a:srgbClr val="FFFFFF"/>
                    </a:gs>
                    <a:gs pos="100000">
                      <a:srgbClr val="FFFFFF"/>
                    </a:gs>
                  </a:gsLst>
                  <a:lin ang="5400000" scaled="0"/>
                </a:gradFill>
                <a:ea typeface="Segoe UI" pitchFamily="34" charset="0"/>
                <a:cs typeface="Segoe UI" pitchFamily="34" charset="0"/>
              </a:rPr>
              <a:t>Aspects</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Balão de Fala: Retângulo com Cantos Arredondados 11">
            <a:extLst>
              <a:ext uri="{FF2B5EF4-FFF2-40B4-BE49-F238E27FC236}">
                <a16:creationId xmlns:a16="http://schemas.microsoft.com/office/drawing/2014/main" id="{2E9D2AA6-3F1A-470C-AA9F-0FACF31ABEF3}"/>
              </a:ext>
            </a:extLst>
          </p:cNvPr>
          <p:cNvSpPr/>
          <p:nvPr/>
        </p:nvSpPr>
        <p:spPr bwMode="auto">
          <a:xfrm>
            <a:off x="226762" y="923911"/>
            <a:ext cx="2408862" cy="999242"/>
          </a:xfrm>
          <a:prstGeom prst="wedgeRoundRectCallout">
            <a:avLst>
              <a:gd name="adj1" fmla="val 79867"/>
              <a:gd name="adj2" fmla="val 1328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SLA, High </a:t>
            </a:r>
            <a:r>
              <a:rPr lang="pt-BR" sz="2000" dirty="0" err="1">
                <a:gradFill>
                  <a:gsLst>
                    <a:gs pos="0">
                      <a:srgbClr val="FFFFFF"/>
                    </a:gs>
                    <a:gs pos="100000">
                      <a:srgbClr val="FFFFFF"/>
                    </a:gs>
                  </a:gsLst>
                  <a:lin ang="5400000" scaled="0"/>
                </a:gradFill>
                <a:ea typeface="Segoe UI" pitchFamily="34" charset="0"/>
                <a:cs typeface="Segoe UI" pitchFamily="34" charset="0"/>
              </a:rPr>
              <a:t>Availability</a:t>
            </a:r>
            <a:r>
              <a:rPr lang="pt-BR" sz="2000" dirty="0">
                <a:gradFill>
                  <a:gsLst>
                    <a:gs pos="0">
                      <a:srgbClr val="FFFFFF"/>
                    </a:gs>
                    <a:gs pos="100000">
                      <a:srgbClr val="FFFFFF"/>
                    </a:gs>
                  </a:gsLst>
                  <a:lin ang="5400000" scaled="0"/>
                </a:gradFill>
                <a:ea typeface="Segoe UI" pitchFamily="34" charset="0"/>
                <a:cs typeface="Segoe UI" pitchFamily="34" charset="0"/>
              </a:rPr>
              <a:t>, D&amp;R</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9629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7"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1-51035 RISE Strategic Account Summit">
  <a:themeElements>
    <a:clrScheme name="Custom 100">
      <a:dk1>
        <a:srgbClr val="000000"/>
      </a:dk1>
      <a:lt1>
        <a:srgbClr val="FFFFFF"/>
      </a:lt1>
      <a:dk2>
        <a:srgbClr val="243A5E"/>
      </a:dk2>
      <a:lt2>
        <a:srgbClr val="E6E6E6"/>
      </a:lt2>
      <a:accent1>
        <a:srgbClr val="243A5E"/>
      </a:accent1>
      <a:accent2>
        <a:srgbClr val="274B47"/>
      </a:accent2>
      <a:accent3>
        <a:srgbClr val="008575"/>
      </a:accent3>
      <a:accent4>
        <a:srgbClr val="0078D4"/>
      </a:accent4>
      <a:accent5>
        <a:srgbClr val="59EFFF"/>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ISE_Strategic Account Summit FY20_Template_v06" id="{80C204E6-B6C6-4191-8572-697601B3425C}" vid="{987FBAFE-F6C3-4AB2-8C0E-4BD1C64E6AEF}"/>
    </a:ext>
  </a:extLst>
</a:theme>
</file>

<file path=ppt/theme/theme2.xml><?xml version="1.0" encoding="utf-8"?>
<a:theme xmlns:a="http://schemas.openxmlformats.org/drawingml/2006/main" name=" Microsoft Ignite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2-3_format_v2.potx" id="{0950D423-C55C-4AB9-B93C-82E383143BE8}" vid="{18B2BAC5-83CE-4301-9177-FEF55AE5CE3F}"/>
    </a:ext>
  </a:extLst>
</a:theme>
</file>

<file path=ppt/theme/theme3.xml><?xml version="1.0" encoding="utf-8"?>
<a:theme xmlns:a="http://schemas.openxmlformats.org/drawingml/2006/main" name="1_Dynamics 365">
  <a:themeElements>
    <a:clrScheme name="Microsoft Flow">
      <a:dk1>
        <a:srgbClr val="000000"/>
      </a:dk1>
      <a:lt1>
        <a:srgbClr val="FFFFFF"/>
      </a:lt1>
      <a:dk2>
        <a:srgbClr val="0077FF"/>
      </a:dk2>
      <a:lt2>
        <a:srgbClr val="FFFFFF"/>
      </a:lt2>
      <a:accent1>
        <a:srgbClr val="0077FF"/>
      </a:accent1>
      <a:accent2>
        <a:srgbClr val="3C3C41"/>
      </a:accent2>
      <a:accent3>
        <a:srgbClr val="75757A"/>
      </a:accent3>
      <a:accent4>
        <a:srgbClr val="008272"/>
      </a:accent4>
      <a:accent5>
        <a:srgbClr val="30E5D0"/>
      </a:accent5>
      <a:accent6>
        <a:srgbClr val="FEF000"/>
      </a:accent6>
      <a:hlink>
        <a:srgbClr val="0077FF"/>
      </a:hlink>
      <a:folHlink>
        <a:srgbClr val="7030A0"/>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E57CA4B6F349418FA023436C507AF4" ma:contentTypeVersion="6" ma:contentTypeDescription="Create a new document." ma:contentTypeScope="" ma:versionID="598c4bc5328c87acef2767ebe196708f">
  <xsd:schema xmlns:xsd="http://www.w3.org/2001/XMLSchema" xmlns:xs="http://www.w3.org/2001/XMLSchema" xmlns:p="http://schemas.microsoft.com/office/2006/metadata/properties" xmlns:ns2="f0401e35-c63e-45da-a8b8-608b91bd3c6d" targetNamespace="http://schemas.microsoft.com/office/2006/metadata/properties" ma:root="true" ma:fieldsID="7fac989b15f977515003dcfd3130f111" ns2:_="">
    <xsd:import namespace="f0401e35-c63e-45da-a8b8-608b91bd3c6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401e35-c63e-45da-a8b8-608b91bd3c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DBFC70-5036-4F3D-A2A3-6F46C76F31CA}">
  <ds:schemaRefs>
    <ds:schemaRef ds:uri="http://purl.org/dc/elements/1.1/"/>
    <ds:schemaRef ds:uri="http://schemas.microsoft.com/office/2006/documentManagement/types"/>
    <ds:schemaRef ds:uri="http://schemas.microsoft.com/office/2006/metadata/properties"/>
    <ds:schemaRef ds:uri="http://purl.org/dc/dcmitype/"/>
    <ds:schemaRef ds:uri="http://www.w3.org/XML/1998/namespace"/>
    <ds:schemaRef ds:uri="http://schemas.openxmlformats.org/package/2006/metadata/core-properties"/>
    <ds:schemaRef ds:uri="http://purl.org/dc/terms/"/>
    <ds:schemaRef ds:uri="http://schemas.microsoft.com/office/infopath/2007/PartnerControls"/>
    <ds:schemaRef ds:uri="f0401e35-c63e-45da-a8b8-608b91bd3c6d"/>
  </ds:schemaRefs>
</ds:datastoreItem>
</file>

<file path=customXml/itemProps2.xml><?xml version="1.0" encoding="utf-8"?>
<ds:datastoreItem xmlns:ds="http://schemas.openxmlformats.org/officeDocument/2006/customXml" ds:itemID="{7819C625-2CB4-4BFB-AF7D-AC6989FB2542}">
  <ds:schemaRefs>
    <ds:schemaRef ds:uri="http://schemas.microsoft.com/sharepoint/v3/contenttype/forms"/>
  </ds:schemaRefs>
</ds:datastoreItem>
</file>

<file path=customXml/itemProps3.xml><?xml version="1.0" encoding="utf-8"?>
<ds:datastoreItem xmlns:ds="http://schemas.openxmlformats.org/officeDocument/2006/customXml" ds:itemID="{C02CF69B-128E-436E-B2AB-D1240FCDD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401e35-c63e-45da-a8b8-608b91bd3c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1223</Words>
  <Application>Microsoft Office PowerPoint</Application>
  <PresentationFormat>Widescreen</PresentationFormat>
  <Paragraphs>235</Paragraphs>
  <Slides>45</Slides>
  <Notes>8</Notes>
  <HiddenSlides>0</HiddenSlides>
  <MMClips>1</MMClips>
  <ScaleCrop>false</ScaleCrop>
  <HeadingPairs>
    <vt:vector size="4" baseType="variant">
      <vt:variant>
        <vt:lpstr>Theme</vt:lpstr>
      </vt:variant>
      <vt:variant>
        <vt:i4>4</vt:i4>
      </vt:variant>
      <vt:variant>
        <vt:lpstr>Slide Titles</vt:lpstr>
      </vt:variant>
      <vt:variant>
        <vt:i4>45</vt:i4>
      </vt:variant>
    </vt:vector>
  </HeadingPairs>
  <TitlesOfParts>
    <vt:vector size="49" baseType="lpstr">
      <vt:lpstr>1_1-51035 RISE Strategic Account Summit</vt:lpstr>
      <vt:lpstr> Microsoft Ignite Black 2/3 Template</vt:lpstr>
      <vt:lpstr>1_Dynamics 365</vt:lpstr>
      <vt:lpstr>5_50191_Microsoft_Business_Application_Summit</vt:lpstr>
      <vt:lpstr>Uma demo de IOT com Power Platform</vt:lpstr>
      <vt:lpstr>Our Agenda</vt:lpstr>
      <vt:lpstr>Our Agenda</vt:lpstr>
      <vt:lpstr>PowerPoint Presentation</vt:lpstr>
      <vt:lpstr>PowerPoint Presentation</vt:lpstr>
      <vt:lpstr>Um projeto de IOT pode ser complexo</vt:lpstr>
      <vt:lpstr>Um projeto de IOT pode ser complexo</vt:lpstr>
      <vt:lpstr>Um projeto de IOT pode ser complexo</vt:lpstr>
      <vt:lpstr>PowerPoint Presentation</vt:lpstr>
      <vt:lpstr>Conectividade</vt:lpstr>
      <vt:lpstr>Microsoft Azure IoT Reference Architecture</vt:lpstr>
      <vt:lpstr>Exemplos de mensagens para IOT</vt:lpstr>
      <vt:lpstr>Our Agenda</vt:lpstr>
      <vt:lpstr>Microsoft Power Platform</vt:lpstr>
      <vt:lpstr>PowerPoint Presentation</vt:lpstr>
      <vt:lpstr>PowerPoint Presentation</vt:lpstr>
      <vt:lpstr>PowerPoint Presentation</vt:lpstr>
      <vt:lpstr>PowerPoint Presentation</vt:lpstr>
      <vt:lpstr>Conectores</vt:lpstr>
      <vt:lpstr>Extendendo a plataforma</vt:lpstr>
      <vt:lpstr>Our Agenda</vt:lpstr>
      <vt:lpstr>Exemplos de mensagens para IOT</vt:lpstr>
      <vt:lpstr>Uma demo de comando a partir de um trigger de negócio disparado via Power Platform</vt:lpstr>
      <vt:lpstr>Na ponta, um device  conectado via placa de relê wifi SONOFF</vt:lpstr>
      <vt:lpstr>Passo 1</vt:lpstr>
      <vt:lpstr>Passo 1</vt:lpstr>
      <vt:lpstr>Passo 1</vt:lpstr>
      <vt:lpstr>PowerPoint Presentation</vt:lpstr>
      <vt:lpstr>Passo 2</vt:lpstr>
      <vt:lpstr>Passo 2</vt:lpstr>
      <vt:lpstr>Passo 2</vt:lpstr>
      <vt:lpstr>PowerPoint Presentation</vt:lpstr>
      <vt:lpstr>Passo 3</vt:lpstr>
      <vt:lpstr>Passo 3 - Arquitetura</vt:lpstr>
      <vt:lpstr>skydiver/ewelink-api: eWeLink API for JavaScript (github.com)</vt:lpstr>
      <vt:lpstr>PowerPoint Presentation</vt:lpstr>
      <vt:lpstr>Passo 4</vt:lpstr>
      <vt:lpstr>PowerPoint Presentation</vt:lpstr>
      <vt:lpstr>Our Agenda</vt:lpstr>
      <vt:lpstr>Considerações sobre Power Platform e Azure Functions</vt:lpstr>
      <vt:lpstr>Considerações sobre Power Platform + IOT</vt:lpstr>
      <vt:lpstr>Tendências de inovação</vt:lpstr>
      <vt:lpstr>Referências e links importantes</vt:lpstr>
      <vt:lpstr>Our Agenda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Uma demo de IOT com Power Platform</dc:title>
  <dc:creator/>
  <cp:lastModifiedBy/>
  <cp:revision>9</cp:revision>
  <dcterms:created xsi:type="dcterms:W3CDTF">2020-11-11T18:39:34Z</dcterms:created>
  <dcterms:modified xsi:type="dcterms:W3CDTF">2021-05-14T17:27:30Z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0x01010084E57CA4B6F349418FA023436C507AF4</vt:lpwstr>
  </property>
</Properties>
</file>